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50" r:id="rId1"/>
    <p:sldMasterId id="2147483651" r:id="rId2"/>
  </p:sldMasterIdLst>
  <p:notesMasterIdLst>
    <p:notesMasterId r:id="rId57"/>
  </p:notesMasterIdLst>
  <p:handoutMasterIdLst>
    <p:handoutMasterId r:id="rId58"/>
  </p:handoutMasterIdLst>
  <p:sldIdLst>
    <p:sldId id="461" r:id="rId3"/>
    <p:sldId id="257" r:id="rId4"/>
    <p:sldId id="465" r:id="rId5"/>
    <p:sldId id="466" r:id="rId6"/>
    <p:sldId id="467" r:id="rId7"/>
    <p:sldId id="468" r:id="rId8"/>
    <p:sldId id="469" r:id="rId9"/>
    <p:sldId id="499" r:id="rId10"/>
    <p:sldId id="500" r:id="rId11"/>
    <p:sldId id="501" r:id="rId12"/>
    <p:sldId id="502" r:id="rId13"/>
    <p:sldId id="503" r:id="rId14"/>
    <p:sldId id="504" r:id="rId15"/>
    <p:sldId id="470" r:id="rId16"/>
    <p:sldId id="471" r:id="rId17"/>
    <p:sldId id="472" r:id="rId18"/>
    <p:sldId id="505" r:id="rId19"/>
    <p:sldId id="473" r:id="rId20"/>
    <p:sldId id="474" r:id="rId21"/>
    <p:sldId id="475" r:id="rId22"/>
    <p:sldId id="476" r:id="rId23"/>
    <p:sldId id="477" r:id="rId24"/>
    <p:sldId id="478" r:id="rId25"/>
    <p:sldId id="479" r:id="rId26"/>
    <p:sldId id="480" r:id="rId27"/>
    <p:sldId id="506" r:id="rId28"/>
    <p:sldId id="507" r:id="rId29"/>
    <p:sldId id="481" r:id="rId30"/>
    <p:sldId id="482" r:id="rId31"/>
    <p:sldId id="483" r:id="rId32"/>
    <p:sldId id="484" r:id="rId33"/>
    <p:sldId id="508" r:id="rId34"/>
    <p:sldId id="485" r:id="rId35"/>
    <p:sldId id="486" r:id="rId36"/>
    <p:sldId id="509" r:id="rId37"/>
    <p:sldId id="487" r:id="rId38"/>
    <p:sldId id="488" r:id="rId39"/>
    <p:sldId id="489" r:id="rId40"/>
    <p:sldId id="490" r:id="rId41"/>
    <p:sldId id="491" r:id="rId42"/>
    <p:sldId id="492" r:id="rId43"/>
    <p:sldId id="493" r:id="rId44"/>
    <p:sldId id="510" r:id="rId45"/>
    <p:sldId id="494" r:id="rId46"/>
    <p:sldId id="495" r:id="rId47"/>
    <p:sldId id="496" r:id="rId48"/>
    <p:sldId id="497" r:id="rId49"/>
    <p:sldId id="498" r:id="rId50"/>
    <p:sldId id="441" r:id="rId51"/>
    <p:sldId id="445" r:id="rId52"/>
    <p:sldId id="446" r:id="rId53"/>
    <p:sldId id="448" r:id="rId54"/>
    <p:sldId id="391" r:id="rId55"/>
    <p:sldId id="425" r:id="rId56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-110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-110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-110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-110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-110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-110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-110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-110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-110" charset="-128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22222"/>
    <a:srgbClr val="FFFFFF"/>
    <a:srgbClr val="18B2B6"/>
    <a:srgbClr val="00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7" d="100"/>
          <a:sy n="107" d="100"/>
        </p:scale>
        <p:origin x="-1098" y="-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70" d="100"/>
          <a:sy n="70" d="100"/>
        </p:scale>
        <p:origin x="-1422" y="-1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notesMaster" Target="notesMasters/notesMaster1.xml"/><Relationship Id="rId61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/>
                <a:ea typeface="+mn-ea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2288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/>
                <a:ea typeface="+mn-ea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2288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/>
                <a:ea typeface="+mn-ea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2288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BF5CF4D7-0753-4A57-84D6-9D2EBE07A17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231281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/>
                <a:ea typeface="+mn-ea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451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/>
                <a:ea typeface="+mn-ea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373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451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</a:p>
        </p:txBody>
      </p:sp>
      <p:sp>
        <p:nvSpPr>
          <p:cNvPr id="6451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/>
                <a:ea typeface="+mn-ea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451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EB55306B-1D94-4872-81BA-CF3A816FAA8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449103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/>
        <a:ea typeface="ＭＳ Ｐゴシック" pitchFamily="-110" charset="-128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/>
        <a:ea typeface="ＭＳ Ｐゴシック" pitchFamily="-110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/>
        <a:ea typeface="ＭＳ Ｐゴシック" pitchFamily="-110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/>
        <a:ea typeface="ＭＳ Ｐゴシック" pitchFamily="-110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/>
        <a:ea typeface="ＭＳ Ｐゴシック" pitchFamily="-110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9pPr>
          </a:lstStyle>
          <a:p>
            <a:pPr eaLnBrk="1" hangingPunct="1"/>
            <a:fld id="{61E4020D-8E86-46FB-AA14-EA8BCFBD0615}" type="slidenum">
              <a:rPr lang="en-US" smtClean="0"/>
              <a:pPr eaLnBrk="1" hangingPunct="1"/>
              <a:t>1</a:t>
            </a:fld>
            <a:endParaRPr lang="en-US" dirty="0" smtClean="0"/>
          </a:p>
        </p:txBody>
      </p:sp>
      <p:sp>
        <p:nvSpPr>
          <p:cNvPr id="74755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9pPr>
          </a:lstStyle>
          <a:p>
            <a:pPr algn="r"/>
            <a:fld id="{FD3E4783-8D13-4364-A316-7DA905FCA650}" type="slidenum">
              <a:rPr lang="en-US" sz="1200"/>
              <a:pPr algn="r"/>
              <a:t>1</a:t>
            </a:fld>
            <a:endParaRPr lang="en-US" sz="1200" dirty="0"/>
          </a:p>
        </p:txBody>
      </p:sp>
      <p:sp>
        <p:nvSpPr>
          <p:cNvPr id="7475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s-EC" dirty="0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9pPr>
          </a:lstStyle>
          <a:p>
            <a:pPr eaLnBrk="1" hangingPunct="1"/>
            <a:fld id="{E23D510E-FE3B-447E-AF10-5F489864EE61}" type="slidenum">
              <a:rPr lang="en-US" smtClean="0"/>
              <a:pPr eaLnBrk="1" hangingPunct="1"/>
              <a:t>2</a:t>
            </a:fld>
            <a:endParaRPr lang="en-US" dirty="0" smtClean="0"/>
          </a:p>
        </p:txBody>
      </p:sp>
      <p:sp>
        <p:nvSpPr>
          <p:cNvPr id="757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CA" dirty="0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9pPr>
          </a:lstStyle>
          <a:p>
            <a:pPr eaLnBrk="1" hangingPunct="1"/>
            <a:fld id="{C9F5F6C8-35B7-45E3-9DF6-08AD77ACB6FD}" type="slidenum">
              <a:rPr lang="en-US" smtClean="0"/>
              <a:pPr eaLnBrk="1" hangingPunct="1"/>
              <a:t>53</a:t>
            </a:fld>
            <a:endParaRPr lang="en-US" dirty="0" smtClean="0"/>
          </a:p>
        </p:txBody>
      </p:sp>
      <p:sp>
        <p:nvSpPr>
          <p:cNvPr id="901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9pPr>
          </a:lstStyle>
          <a:p>
            <a:pPr eaLnBrk="1" hangingPunct="1"/>
            <a:fld id="{1BB190C0-8956-4389-B6BD-F4BF36DF6494}" type="slidenum">
              <a:rPr lang="en-US" smtClean="0"/>
              <a:pPr eaLnBrk="1" hangingPunct="1"/>
              <a:t>54</a:t>
            </a:fld>
            <a:endParaRPr lang="en-US" dirty="0" smtClean="0"/>
          </a:p>
        </p:txBody>
      </p:sp>
      <p:sp>
        <p:nvSpPr>
          <p:cNvPr id="911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 smtClean="0">
              <a:latin typeface="Arial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A+ Guide to Managing &amp; Maintaining Your PC, 8th Edition</a:t>
            </a: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84C8FC-131D-4F52-8B97-566AE64A948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72142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A+ Guide to Managing &amp; Maintaining Your PC, 8th Edition</a:t>
            </a: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8C6B989-373B-4AC7-A27C-CB2AC2B7EC7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5512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A+ Guide to Managing &amp; Maintaining Your PC, 8th Edition</a:t>
            </a: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CAC8582-BBBA-4CB9-8FA7-D70FF8D0137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633772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  <a:ea typeface="+mn-ea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 dirty="0" smtClean="0"/>
              <a:t>A+ Guide to Managing &amp; Maintaining Your PC, 8th Edition</a:t>
            </a: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F5E69B-0087-4897-A7C4-40F8BB07E72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15077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>
                <a:latin typeface="Arial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  <a:ea typeface="+mn-ea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 dirty="0" smtClean="0"/>
              <a:t>A+ Guide to Managing &amp; Maintaining Your PC, 8th Edition</a:t>
            </a: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93F32D4-C008-4804-A484-5DA4493DF59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26067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  <a:ea typeface="+mn-ea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 dirty="0" smtClean="0"/>
              <a:t>A+ Guide to Managing &amp; Maintaining Your PC, 8th Edition</a:t>
            </a: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131607A-ED03-4120-9FDC-F786716F70F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85908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400" y="1676400"/>
            <a:ext cx="3962400" cy="457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>
                <a:latin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6400"/>
            <a:ext cx="3962400" cy="457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>
                <a:latin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  <a:ea typeface="+mn-ea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 dirty="0" smtClean="0"/>
              <a:t>A+ Guide to Managing &amp; Maintaining Your PC, 8th Edition</a:t>
            </a:r>
            <a:endParaRPr lang="en-US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141B3E-6DA2-4585-9514-F5B8E8D39FF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73163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>
                <a:latin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>
                <a:latin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  <a:ea typeface="+mn-ea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 dirty="0" smtClean="0"/>
              <a:t>A+ Guide to Managing &amp; Maintaining Your PC, 8th Edition</a:t>
            </a:r>
            <a:endParaRPr lang="en-US" dirty="0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8B9F928-4F38-4D60-B5B0-E410ABDC84B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970037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  <a:ea typeface="+mn-ea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 dirty="0" smtClean="0"/>
              <a:t>A+ Guide to Managing &amp; Maintaining Your PC, 8th Edition</a:t>
            </a: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29FDBD7-5969-4298-9098-688395E0C93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370988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  <a:ea typeface="+mn-ea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 dirty="0" smtClean="0"/>
              <a:t>A+ Guide to Managing &amp; Maintaining Your PC, 8th Edition</a:t>
            </a:r>
            <a:endParaRPr lang="en-US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4C978E5-FF7A-47D3-BFFC-C736A39081C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960148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>
                <a:latin typeface="Arial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  <a:ea typeface="+mn-ea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 dirty="0" smtClean="0"/>
              <a:t>A+ Guide to Managing &amp; Maintaining Your PC, 8th Edition</a:t>
            </a:r>
            <a:endParaRPr lang="en-US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365B139-5469-4511-BAD0-6AFF3ECC96E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87521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A+ Guide to Managing &amp; Maintaining Your PC, 8th Edition</a:t>
            </a: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8C532D1-341C-4669-A340-F2A57E51593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260974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  <a:ea typeface="+mn-ea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 dirty="0" smtClean="0"/>
              <a:t>A+ Guide to Managing &amp; Maintaining Your PC, 8th Edition</a:t>
            </a:r>
            <a:endParaRPr lang="en-US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C00FD60-271F-4B86-A18C-D952E863F66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325469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>
                <a:latin typeface="Arial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  <a:ea typeface="+mn-ea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 dirty="0" smtClean="0"/>
              <a:t>A+ Guide to Managing &amp; Maintaining Your PC, 8th Edition</a:t>
            </a: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AF65D5-239D-4B04-A989-0826337ED5E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277777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91300" y="381000"/>
            <a:ext cx="2019300" cy="5867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3400" y="381000"/>
            <a:ext cx="5905500" cy="5867400"/>
          </a:xfrm>
        </p:spPr>
        <p:txBody>
          <a:bodyPr vert="eaVert"/>
          <a:lstStyle>
            <a:lvl5pPr>
              <a:defRPr>
                <a:latin typeface="Arial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  <a:ea typeface="+mn-ea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 dirty="0" smtClean="0"/>
              <a:t>A+ Guide to Managing &amp; Maintaining Your PC, 8th Edition</a:t>
            </a: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9C88AF6-A9C6-4375-AC5E-2AF9B81DFA1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61902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A+ Guide to Managing &amp; Maintaining Your PC, 8th Edition</a:t>
            </a: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16D8E75-B8BE-485B-B07C-75265CB7BE4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96969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A+ Guide to Managing &amp; Maintaining Your PC, 8th Edition</a:t>
            </a: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FFA6C64-FA37-42F2-AC03-E9FFF784DBF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92644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A+ Guide to Managing &amp; Maintaining Your PC, 8th Edition</a:t>
            </a:r>
            <a:endParaRPr lang="en-US" dirty="0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3E6FB77-4240-4106-897A-C717AFE2345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45566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A+ Guide to Managing &amp; Maintaining Your PC, 8th Edition</a:t>
            </a:r>
            <a:endParaRPr lang="en-US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EC05945-05DD-4D0A-A72A-525DF0CD721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00951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A+ Guide to Managing &amp; Maintaining Your PC, 8th Edition</a:t>
            </a:r>
            <a:endParaRPr lang="en-US" dirty="0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342FAC7-0F59-4E61-BD92-D284CF04928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57568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A+ Guide to Managing &amp; Maintaining Your PC, 8th Edition</a:t>
            </a: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CA72D36-375E-4429-8EC8-E7E3E090887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50213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A+ Guide to Managing &amp; Maintaining Your PC, 8th Edition</a:t>
            </a: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86FA344-64C6-4161-95AA-D60691385F8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70835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67686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04800" y="6248400"/>
            <a:ext cx="30480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smtClean="0">
                <a:latin typeface="Arial" charset="0"/>
                <a:ea typeface="+mn-ea"/>
              </a:defRPr>
            </a:lvl1pPr>
          </a:lstStyle>
          <a:p>
            <a:pPr>
              <a:defRPr/>
            </a:pPr>
            <a:r>
              <a:rPr lang="en-US" dirty="0" smtClean="0"/>
              <a:t>A+ Guide to Managing &amp; Maintaining Your PC, 8th Edition</a:t>
            </a:r>
            <a:endParaRPr lang="en-US" dirty="0"/>
          </a:p>
        </p:txBody>
      </p:sp>
      <p:sp>
        <p:nvSpPr>
          <p:cNvPr id="67687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>
              <a:defRPr/>
            </a:pPr>
            <a:fld id="{73BC2CB8-5F1C-40D1-974D-A315668E018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30" name="Rectangle 5"/>
          <p:cNvSpPr>
            <a:spLocks noChangeArrowheads="1"/>
          </p:cNvSpPr>
          <p:nvPr userDrawn="1"/>
        </p:nvSpPr>
        <p:spPr bwMode="auto">
          <a:xfrm>
            <a:off x="3962400" y="6403975"/>
            <a:ext cx="1880643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100" dirty="0"/>
              <a:t>© Cengage Learning  </a:t>
            </a:r>
            <a:r>
              <a:rPr lang="en-US" sz="1100" dirty="0" smtClean="0"/>
              <a:t>2014</a:t>
            </a:r>
            <a:endParaRPr lang="en-US" sz="110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83" r:id="rId1"/>
    <p:sldLayoutId id="2147483884" r:id="rId2"/>
    <p:sldLayoutId id="2147483885" r:id="rId3"/>
    <p:sldLayoutId id="2147483886" r:id="rId4"/>
    <p:sldLayoutId id="2147483887" r:id="rId5"/>
    <p:sldLayoutId id="2147483888" r:id="rId6"/>
    <p:sldLayoutId id="2147483889" r:id="rId7"/>
    <p:sldLayoutId id="2147483890" r:id="rId8"/>
    <p:sldLayoutId id="2147483891" r:id="rId9"/>
    <p:sldLayoutId id="2147483892" r:id="rId10"/>
    <p:sldLayoutId id="2147483893" r:id="rId11"/>
  </p:sldLayoutIdLst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+mj-lt"/>
          <a:ea typeface="ＭＳ Ｐゴシック" pitchFamily="-110" charset="-128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  <a:ea typeface="ＭＳ Ｐゴシック" pitchFamily="-110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  <a:ea typeface="ＭＳ Ｐゴシック" pitchFamily="-110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  <a:ea typeface="ＭＳ Ｐゴシック" pitchFamily="-110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  <a:ea typeface="ＭＳ Ｐゴシック" pitchFamily="-110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600">
          <a:solidFill>
            <a:schemeClr val="tx1"/>
          </a:solidFill>
          <a:latin typeface="+mn-lt"/>
          <a:ea typeface="ＭＳ Ｐゴシック" pitchFamily="-110" charset="-128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400">
          <a:solidFill>
            <a:schemeClr val="tx1"/>
          </a:solidFill>
          <a:latin typeface="+mn-lt"/>
          <a:ea typeface="ＭＳ Ｐゴシック" pitchFamily="-110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200">
          <a:solidFill>
            <a:schemeClr val="tx1"/>
          </a:solidFill>
          <a:latin typeface="+mn-lt"/>
          <a:ea typeface="ＭＳ Ｐゴシック" pitchFamily="-110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pitchFamily="-110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110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33400" y="381000"/>
            <a:ext cx="80772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33400" y="1676400"/>
            <a:ext cx="807720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rgbClr val="222222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smtClean="0">
                <a:solidFill>
                  <a:srgbClr val="222222"/>
                </a:solidFill>
                <a:latin typeface="Arial"/>
                <a:ea typeface="+mn-ea"/>
              </a:defRPr>
            </a:lvl1pPr>
          </a:lstStyle>
          <a:p>
            <a:pPr>
              <a:defRPr/>
            </a:pPr>
            <a:r>
              <a:rPr lang="en-US" dirty="0" smtClean="0"/>
              <a:t>A+ Guide to Managing &amp; Maintaining Your PC, 8th Edition</a:t>
            </a:r>
            <a:endParaRPr lang="en-US" dirty="0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rgbClr val="222222"/>
                </a:solidFill>
              </a:defRPr>
            </a:lvl1pPr>
          </a:lstStyle>
          <a:p>
            <a:pPr>
              <a:defRPr/>
            </a:pPr>
            <a:fld id="{B0B013CF-2A38-4BB0-857F-9BAE7917409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94" r:id="rId1"/>
    <p:sldLayoutId id="2147483895" r:id="rId2"/>
    <p:sldLayoutId id="2147483896" r:id="rId3"/>
    <p:sldLayoutId id="2147483897" r:id="rId4"/>
    <p:sldLayoutId id="2147483898" r:id="rId5"/>
    <p:sldLayoutId id="2147483899" r:id="rId6"/>
    <p:sldLayoutId id="2147483900" r:id="rId7"/>
    <p:sldLayoutId id="2147483901" r:id="rId8"/>
    <p:sldLayoutId id="2147483902" r:id="rId9"/>
    <p:sldLayoutId id="2147483903" r:id="rId10"/>
    <p:sldLayoutId id="2147483904" r:id="rId11"/>
  </p:sldLayoutIdLst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222222"/>
          </a:solidFill>
          <a:latin typeface="+mj-lt"/>
          <a:ea typeface="ＭＳ Ｐゴシック" pitchFamily="-110" charset="-128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222222"/>
          </a:solidFill>
          <a:latin typeface="Arial" charset="0"/>
          <a:ea typeface="ＭＳ Ｐゴシック" pitchFamily="-110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222222"/>
          </a:solidFill>
          <a:latin typeface="Arial" charset="0"/>
          <a:ea typeface="ＭＳ Ｐゴシック" pitchFamily="-110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222222"/>
          </a:solidFill>
          <a:latin typeface="Arial" charset="0"/>
          <a:ea typeface="ＭＳ Ｐゴシック" pitchFamily="-110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222222"/>
          </a:solidFill>
          <a:latin typeface="Arial" charset="0"/>
          <a:ea typeface="ＭＳ Ｐゴシック" pitchFamily="-110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3600">
          <a:solidFill>
            <a:srgbClr val="22222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600">
          <a:solidFill>
            <a:srgbClr val="22222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600">
          <a:solidFill>
            <a:srgbClr val="22222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600">
          <a:solidFill>
            <a:srgbClr val="22222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600">
          <a:solidFill>
            <a:srgbClr val="222222"/>
          </a:solidFill>
          <a:latin typeface="+mn-lt"/>
          <a:ea typeface="ＭＳ Ｐゴシック" pitchFamily="-110" charset="-128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400">
          <a:solidFill>
            <a:srgbClr val="222222"/>
          </a:solidFill>
          <a:latin typeface="+mn-lt"/>
          <a:ea typeface="ＭＳ Ｐゴシック" pitchFamily="-110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200">
          <a:solidFill>
            <a:srgbClr val="222222"/>
          </a:solidFill>
          <a:latin typeface="+mn-lt"/>
          <a:ea typeface="ＭＳ Ｐゴシック" pitchFamily="-110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200">
          <a:solidFill>
            <a:srgbClr val="222222"/>
          </a:solidFill>
          <a:latin typeface="+mn-lt"/>
          <a:ea typeface="ＭＳ Ｐゴシック" pitchFamily="-110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  <a:ea typeface="ＭＳ Ｐゴシック" pitchFamily="-110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1026"/>
          <p:cNvSpPr>
            <a:spLocks noGrp="1" noChangeArrowheads="1"/>
          </p:cNvSpPr>
          <p:nvPr>
            <p:ph type="ctrTitle" idx="4294967295"/>
          </p:nvPr>
        </p:nvSpPr>
        <p:spPr>
          <a:xfrm>
            <a:off x="381000" y="1447800"/>
            <a:ext cx="8382000" cy="2209800"/>
          </a:xfrm>
        </p:spPr>
        <p:txBody>
          <a:bodyPr/>
          <a:lstStyle/>
          <a:p>
            <a:pPr eaLnBrk="1" hangingPunct="1"/>
            <a:r>
              <a:rPr lang="en-US" dirty="0"/>
              <a:t>A+ Guide to Managing &amp; Maintaining Your PC, 8th </a:t>
            </a:r>
            <a:r>
              <a:rPr lang="en-US" dirty="0" smtClean="0"/>
              <a:t>Edition</a:t>
            </a:r>
            <a:r>
              <a:rPr lang="en-US" dirty="0"/>
              <a:t/>
            </a:r>
            <a:br>
              <a:rPr lang="en-US" dirty="0"/>
            </a:br>
            <a:endParaRPr lang="en-US" b="1" dirty="0" smtClean="0"/>
          </a:p>
        </p:txBody>
      </p:sp>
      <p:sp>
        <p:nvSpPr>
          <p:cNvPr id="14339" name="Rectangle 1027"/>
          <p:cNvSpPr>
            <a:spLocks noGrp="1" noChangeArrowheads="1"/>
          </p:cNvSpPr>
          <p:nvPr>
            <p:ph type="subTitle" idx="4294967295"/>
          </p:nvPr>
        </p:nvSpPr>
        <p:spPr>
          <a:xfrm>
            <a:off x="609600" y="4419600"/>
            <a:ext cx="8077200" cy="1447800"/>
          </a:xfrm>
        </p:spPr>
        <p:txBody>
          <a:bodyPr/>
          <a:lstStyle/>
          <a:p>
            <a:pPr marL="0" indent="0" algn="ctr" eaLnBrk="1" hangingPunct="1">
              <a:lnSpc>
                <a:spcPct val="90000"/>
              </a:lnSpc>
              <a:buFontTx/>
              <a:buNone/>
            </a:pPr>
            <a:r>
              <a:rPr lang="en-US" sz="3400" i="1" dirty="0" smtClean="0"/>
              <a:t>Chapter 2</a:t>
            </a:r>
          </a:p>
          <a:p>
            <a:pPr marL="0" indent="0" algn="ctr" eaLnBrk="1" hangingPunct="1">
              <a:lnSpc>
                <a:spcPct val="90000"/>
              </a:lnSpc>
              <a:buFontTx/>
              <a:buNone/>
            </a:pPr>
            <a:r>
              <a:rPr lang="en-US" sz="3400" i="1" dirty="0" smtClean="0"/>
              <a:t>Working Inside a Computer</a:t>
            </a:r>
          </a:p>
        </p:txBody>
      </p:sp>
      <p:pic>
        <p:nvPicPr>
          <p:cNvPr id="14340" name="Picture 3" descr="Cengage_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667125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A+ Guide to Managing &amp; Maintaining Your PC, 8th Edition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342FAC7-0F59-4E61-BD92-D284CF049289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pic>
        <p:nvPicPr>
          <p:cNvPr id="4098" name="Picture 2" descr="C:\Users\Julie\Documents\DropBox\InstructorManuals\A+Hardware\Figures\Ch02\Figure 2-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199" y="1295400"/>
            <a:ext cx="4894211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967344" y="5257800"/>
            <a:ext cx="5250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Figure 2-5  </a:t>
            </a:r>
            <a:r>
              <a:rPr lang="en-US" dirty="0" smtClean="0"/>
              <a:t>Slide the panel to the rear of the 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05517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A+ Guide to Managing &amp; Maintaining Your PC, 8th Edition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342FAC7-0F59-4E61-BD92-D284CF049289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pic>
        <p:nvPicPr>
          <p:cNvPr id="5122" name="Picture 2" descr="C:\Users\Julie\Documents\DropBox\InstructorManuals\A+Hardware\Figures\Ch02\Figure 2-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4764" y="533400"/>
            <a:ext cx="3276600" cy="4550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118313" y="5334000"/>
            <a:ext cx="66095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Figure 2-6  </a:t>
            </a:r>
            <a:r>
              <a:rPr lang="en-US" dirty="0" smtClean="0"/>
              <a:t>Newer cases require you to remove the front panel </a:t>
            </a:r>
          </a:p>
          <a:p>
            <a:r>
              <a:rPr lang="en-US" dirty="0"/>
              <a:t> </a:t>
            </a:r>
            <a:r>
              <a:rPr lang="en-US" dirty="0" smtClean="0"/>
              <a:t>                  before removing the side panel of a computer 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43063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A+ Guide to Managing &amp; Maintaining Your PC, 8th Edition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342FAC7-0F59-4E61-BD92-D284CF049289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pic>
        <p:nvPicPr>
          <p:cNvPr id="6146" name="Picture 2" descr="C:\Users\Julie\Documents\DropBox\InstructorManuals\A+Hardware\Figures\Ch02\Figure 2-7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1219200"/>
            <a:ext cx="5004561" cy="335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609822" y="5084618"/>
            <a:ext cx="54425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Figure 2-7  </a:t>
            </a:r>
            <a:r>
              <a:rPr lang="en-US" dirty="0" smtClean="0"/>
              <a:t>One screw holds the side panel in place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37277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A+ Guide to Managing &amp; Maintaining Your PC, 8th Edition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342FAC7-0F59-4E61-BD92-D284CF049289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pic>
        <p:nvPicPr>
          <p:cNvPr id="7170" name="Picture 2" descr="C:\Users\Julie\Documents\DropBox\InstructorManuals\A+Hardware\Figures\Ch02\Figure 2-8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599" y="1295400"/>
            <a:ext cx="5458373" cy="312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437421" y="4800600"/>
            <a:ext cx="58528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Figure 2-8  </a:t>
            </a:r>
            <a:r>
              <a:rPr lang="en-US" dirty="0" smtClean="0"/>
              <a:t>Slide the side panel to the front of the case </a:t>
            </a:r>
          </a:p>
          <a:p>
            <a:r>
              <a:rPr lang="en-US" dirty="0"/>
              <a:t> </a:t>
            </a:r>
            <a:r>
              <a:rPr lang="en-US" dirty="0" smtClean="0"/>
              <a:t>                   and then lift it off the 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92201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2: Open the Computer Case and Examine the System</a:t>
            </a:r>
          </a:p>
        </p:txBody>
      </p:sp>
      <p:sp>
        <p:nvSpPr>
          <p:cNvPr id="2150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Clip your ground bracelet to the side of the computer case</a:t>
            </a:r>
          </a:p>
          <a:p>
            <a:r>
              <a:rPr lang="en-US" dirty="0" smtClean="0"/>
              <a:t>After opening you will see the main components:</a:t>
            </a:r>
          </a:p>
          <a:p>
            <a:pPr lvl="1"/>
            <a:r>
              <a:rPr lang="en-US" dirty="0" smtClean="0"/>
              <a:t>Power supply</a:t>
            </a:r>
          </a:p>
          <a:p>
            <a:pPr lvl="1"/>
            <a:r>
              <a:rPr lang="en-US" dirty="0" smtClean="0"/>
              <a:t>Motherboard</a:t>
            </a:r>
          </a:p>
          <a:p>
            <a:pPr lvl="1"/>
            <a:r>
              <a:rPr lang="en-US" dirty="0" smtClean="0"/>
              <a:t>Drives</a:t>
            </a:r>
          </a:p>
          <a:p>
            <a:r>
              <a:rPr lang="en-US" dirty="0" smtClean="0"/>
              <a:t>Trace cables from motherboard to the component to know the purpose of each cable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A+ Guide to Managing &amp; Maintaining Your PC, 8th Edition</a:t>
            </a:r>
            <a:endParaRPr lang="en-US" dirty="0"/>
          </a:p>
        </p:txBody>
      </p:sp>
      <p:sp>
        <p:nvSpPr>
          <p:cNvPr id="2150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9pPr>
          </a:lstStyle>
          <a:p>
            <a:pPr eaLnBrk="1" hangingPunct="1"/>
            <a:fld id="{B61F4475-1EAF-47F7-94DA-080A6640CE1C}" type="slidenum">
              <a:rPr lang="en-US" smtClean="0"/>
              <a:pPr eaLnBrk="1" hangingPunct="1"/>
              <a:t>14</a:t>
            </a:fld>
            <a:endParaRPr lang="en-US" dirty="0" smtClean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A+ Guide to Managing &amp; Maintaining Your PC, 8th Edition</a:t>
            </a:r>
            <a:endParaRPr lang="en-US" dirty="0"/>
          </a:p>
        </p:txBody>
      </p:sp>
      <p:sp>
        <p:nvSpPr>
          <p:cNvPr id="2253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9pPr>
          </a:lstStyle>
          <a:p>
            <a:pPr eaLnBrk="1" hangingPunct="1"/>
            <a:fld id="{96B327DA-0980-4D1A-9623-18A229895FD7}" type="slidenum">
              <a:rPr lang="en-US" smtClean="0"/>
              <a:pPr eaLnBrk="1" hangingPunct="1"/>
              <a:t>15</a:t>
            </a:fld>
            <a:endParaRPr lang="en-US" dirty="0" smtClean="0"/>
          </a:p>
        </p:txBody>
      </p:sp>
      <p:pic>
        <p:nvPicPr>
          <p:cNvPr id="8194" name="Picture 2" descr="C:\Users\Julie\Documents\DropBox\InstructorManuals\A+Hardware\Figures\Ch02\Figure 2-9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1330036"/>
            <a:ext cx="5105400" cy="3596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600200" y="5334000"/>
            <a:ext cx="61093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Figure 2-9 </a:t>
            </a:r>
            <a:r>
              <a:rPr lang="en-US" dirty="0" smtClean="0"/>
              <a:t>Attach the alligator clip of your ground bracelet</a:t>
            </a:r>
          </a:p>
          <a:p>
            <a:r>
              <a:rPr lang="en-US" dirty="0"/>
              <a:t> </a:t>
            </a:r>
            <a:r>
              <a:rPr lang="en-US" dirty="0" smtClean="0"/>
              <a:t>                 to the side of the computer case</a:t>
            </a:r>
            <a:endParaRPr 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3: Remove Expansion Cards</a:t>
            </a:r>
          </a:p>
        </p:txBody>
      </p:sp>
      <p:sp>
        <p:nvSpPr>
          <p:cNvPr id="2355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If removing components:</a:t>
            </a:r>
          </a:p>
          <a:p>
            <a:pPr lvl="1"/>
            <a:r>
              <a:rPr lang="en-US" dirty="0" smtClean="0"/>
              <a:t>Draw a diagram of all cable connections to the motherboard, expansion cards, and drives</a:t>
            </a:r>
          </a:p>
          <a:p>
            <a:pPr lvl="1"/>
            <a:r>
              <a:rPr lang="en-US" dirty="0" smtClean="0"/>
              <a:t>Use a felt-tip marker to mark components in order to indicate a cable connection, board placement, orientation, etc..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A+ Guide to Managing &amp; Maintaining Your PC, 8th Edition</a:t>
            </a:r>
            <a:endParaRPr lang="en-US" dirty="0"/>
          </a:p>
        </p:txBody>
      </p:sp>
      <p:sp>
        <p:nvSpPr>
          <p:cNvPr id="2355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9pPr>
          </a:lstStyle>
          <a:p>
            <a:pPr eaLnBrk="1" hangingPunct="1"/>
            <a:fld id="{C9001E25-2820-415B-A08A-4C77786F89FF}" type="slidenum">
              <a:rPr lang="en-US" smtClean="0"/>
              <a:pPr eaLnBrk="1" hangingPunct="1"/>
              <a:t>16</a:t>
            </a:fld>
            <a:endParaRPr lang="en-US" dirty="0" smtClean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A+ Guide to Managing &amp; Maintaining Your PC, 8th Edition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342FAC7-0F59-4E61-BD92-D284CF049289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pic>
        <p:nvPicPr>
          <p:cNvPr id="9218" name="Picture 2" descr="C:\Users\Julie\Documents\DropBox\InstructorManuals\A+Hardware\Figures\Ch02\Figure 2-1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1246909"/>
            <a:ext cx="4745682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547194" y="4985657"/>
            <a:ext cx="60708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Figure 2-10  </a:t>
            </a:r>
            <a:r>
              <a:rPr lang="en-US" dirty="0" smtClean="0"/>
              <a:t>Diagram the pin locations of the color-coded </a:t>
            </a:r>
          </a:p>
          <a:p>
            <a:r>
              <a:rPr lang="en-US" dirty="0"/>
              <a:t> </a:t>
            </a:r>
            <a:r>
              <a:rPr lang="en-US" dirty="0" smtClean="0"/>
              <a:t>                    wires that connect to the front of the 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68196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3: Remove Expansion Cards</a:t>
            </a:r>
          </a:p>
        </p:txBody>
      </p:sp>
      <p:sp>
        <p:nvSpPr>
          <p:cNvPr id="2457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remove expansion cards:</a:t>
            </a:r>
          </a:p>
          <a:p>
            <a:pPr lvl="1"/>
            <a:r>
              <a:rPr lang="en-US" dirty="0" smtClean="0"/>
              <a:t>Remove any wire or cable connected to the card</a:t>
            </a:r>
          </a:p>
          <a:p>
            <a:pPr lvl="1"/>
            <a:r>
              <a:rPr lang="en-US" dirty="0" smtClean="0"/>
              <a:t>Remove the screw holding the card to the case</a:t>
            </a:r>
          </a:p>
          <a:p>
            <a:pPr lvl="1"/>
            <a:r>
              <a:rPr lang="en-US" dirty="0" smtClean="0"/>
              <a:t>Grasp the card with both hands and remove it by lifting straight up (can also rock the card from end to end)</a:t>
            </a:r>
          </a:p>
          <a:p>
            <a:pPr lvl="1"/>
            <a:r>
              <a:rPr lang="en-US" dirty="0" smtClean="0"/>
              <a:t>Don’t put your fingers on edge connectors or touch a chip</a:t>
            </a:r>
          </a:p>
          <a:p>
            <a:pPr lvl="2"/>
            <a:r>
              <a:rPr lang="en-US" dirty="0" smtClean="0"/>
              <a:t>It is best to store cards in an antistatic bag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A+ Guide to Managing &amp; Maintaining Your PC, 8th Edition</a:t>
            </a:r>
            <a:endParaRPr lang="en-US" dirty="0"/>
          </a:p>
        </p:txBody>
      </p:sp>
      <p:sp>
        <p:nvSpPr>
          <p:cNvPr id="2458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9pPr>
          </a:lstStyle>
          <a:p>
            <a:pPr eaLnBrk="1" hangingPunct="1"/>
            <a:fld id="{FC59F7CC-9C26-4C53-9398-EC5B19B37D51}" type="slidenum">
              <a:rPr lang="en-US" smtClean="0"/>
              <a:pPr eaLnBrk="1" hangingPunct="1"/>
              <a:t>18</a:t>
            </a:fld>
            <a:endParaRPr lang="en-US" dirty="0" smtClean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4: Remove the Motherboard, Power Supply, and Drives</a:t>
            </a:r>
          </a:p>
        </p:txBody>
      </p:sp>
      <p:sp>
        <p:nvSpPr>
          <p:cNvPr id="2560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Depending on the system, you may have to remove the drives and/or power supply to get to the motherboard</a:t>
            </a:r>
          </a:p>
          <a:p>
            <a:r>
              <a:rPr lang="en-US" dirty="0" smtClean="0"/>
              <a:t>To remove motherboard:</a:t>
            </a:r>
          </a:p>
          <a:p>
            <a:pPr lvl="1"/>
            <a:r>
              <a:rPr lang="en-US" dirty="0" smtClean="0"/>
              <a:t>Unplug power supply lines</a:t>
            </a:r>
          </a:p>
          <a:p>
            <a:pPr lvl="1"/>
            <a:r>
              <a:rPr lang="en-US" dirty="0" smtClean="0"/>
              <a:t>Unplug PATA, SATA, and floppy drive cables</a:t>
            </a:r>
          </a:p>
          <a:p>
            <a:pPr lvl="1"/>
            <a:r>
              <a:rPr lang="en-US" dirty="0" smtClean="0"/>
              <a:t>Disconnect wires leading from the front of the computer case to the motherboard (called front panel connectors)</a:t>
            </a:r>
          </a:p>
          <a:p>
            <a:pPr lvl="2"/>
            <a:r>
              <a:rPr lang="en-US" dirty="0" smtClean="0"/>
              <a:t>Make a diagram before disconnecting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A+ Guide to Managing &amp; Maintaining Your PC, 8th Edition</a:t>
            </a:r>
            <a:endParaRPr lang="en-US" dirty="0"/>
          </a:p>
        </p:txBody>
      </p:sp>
      <p:sp>
        <p:nvSpPr>
          <p:cNvPr id="25605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9pPr>
          </a:lstStyle>
          <a:p>
            <a:pPr eaLnBrk="1" hangingPunct="1"/>
            <a:fld id="{393A8CF8-A0A2-4763-B089-BEBAE35AF998}" type="slidenum">
              <a:rPr lang="en-US" smtClean="0"/>
              <a:pPr eaLnBrk="1" hangingPunct="1"/>
              <a:t>19</a:t>
            </a:fld>
            <a:endParaRPr lang="en-US" dirty="0" smtClean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Objectives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Learn how to take a computer apart and put it back together</a:t>
            </a:r>
          </a:p>
          <a:p>
            <a:pPr eaLnBrk="1" hangingPunct="1"/>
            <a:r>
              <a:rPr lang="en-US" dirty="0" smtClean="0"/>
              <a:t>Learn about the methods and devices for keeping a system cool</a:t>
            </a:r>
          </a:p>
          <a:p>
            <a:pPr eaLnBrk="1" hangingPunct="1"/>
            <a:r>
              <a:rPr lang="en-US" dirty="0" smtClean="0"/>
              <a:t>Learn how to select a power supply to meet the power needs of a system</a:t>
            </a:r>
          </a:p>
        </p:txBody>
      </p:sp>
      <p:sp>
        <p:nvSpPr>
          <p:cNvPr id="15364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9pPr>
          </a:lstStyle>
          <a:p>
            <a:pPr eaLnBrk="1" hangingPunct="1"/>
            <a:r>
              <a:rPr lang="en-US" dirty="0" smtClean="0"/>
              <a:t>A+ Guide to Managing &amp; Maintaining Your PC, 8th Edition</a:t>
            </a:r>
            <a:endParaRPr lang="en-US" dirty="0"/>
          </a:p>
        </p:txBody>
      </p:sp>
      <p:sp>
        <p:nvSpPr>
          <p:cNvPr id="15365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9pPr>
          </a:lstStyle>
          <a:p>
            <a:pPr eaLnBrk="1" hangingPunct="1"/>
            <a:fld id="{B953A7B4-98F5-4B3E-9378-F57B1C634B23}" type="slidenum">
              <a:rPr lang="en-US" smtClean="0"/>
              <a:pPr eaLnBrk="1" hangingPunct="1"/>
              <a:t>2</a:t>
            </a:fld>
            <a:endParaRPr lang="en-US" dirty="0" smtClean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4: Remove the Motherboard, Power Supply, and Drives</a:t>
            </a:r>
          </a:p>
        </p:txBody>
      </p:sp>
      <p:sp>
        <p:nvSpPr>
          <p:cNvPr id="2662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remove motherboard (cont’d):</a:t>
            </a:r>
          </a:p>
          <a:p>
            <a:pPr lvl="1"/>
            <a:r>
              <a:rPr lang="en-US" dirty="0" smtClean="0"/>
              <a:t>Disconnect any other cables or wires connected to the motherboard </a:t>
            </a:r>
          </a:p>
          <a:p>
            <a:pPr lvl="1"/>
            <a:r>
              <a:rPr lang="en-US" dirty="0" smtClean="0"/>
              <a:t>Unscrew motherboard from spacers</a:t>
            </a:r>
          </a:p>
          <a:p>
            <a:pPr lvl="2"/>
            <a:r>
              <a:rPr lang="en-US" dirty="0" smtClean="0"/>
              <a:t>Spacers (standoffs): round plastic or metal pegs that separate the board from the case</a:t>
            </a:r>
          </a:p>
          <a:p>
            <a:pPr lvl="2"/>
            <a:r>
              <a:rPr lang="en-US" dirty="0" smtClean="0"/>
              <a:t>Spacers are necessary to keep motherboard from touching the metal case, which might cause a short</a:t>
            </a:r>
          </a:p>
          <a:p>
            <a:pPr lvl="1"/>
            <a:r>
              <a:rPr lang="en-US" dirty="0" smtClean="0"/>
              <a:t>Motherboard should be free to remove from the case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A+ Guide to Managing &amp; Maintaining Your PC, 8th Edition</a:t>
            </a:r>
            <a:endParaRPr lang="en-US" dirty="0"/>
          </a:p>
        </p:txBody>
      </p:sp>
      <p:sp>
        <p:nvSpPr>
          <p:cNvPr id="2662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9pPr>
          </a:lstStyle>
          <a:p>
            <a:pPr eaLnBrk="1" hangingPunct="1"/>
            <a:fld id="{1DD6BDF0-8173-4A70-B6C6-E07AB8F40BBC}" type="slidenum">
              <a:rPr lang="en-US" smtClean="0"/>
              <a:pPr eaLnBrk="1" hangingPunct="1"/>
              <a:t>20</a:t>
            </a:fld>
            <a:endParaRPr lang="en-US" dirty="0" smtClean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A+ Guide to Managing &amp; Maintaining Your PC, 8th Edition</a:t>
            </a:r>
            <a:endParaRPr lang="en-US" dirty="0"/>
          </a:p>
        </p:txBody>
      </p:sp>
      <p:sp>
        <p:nvSpPr>
          <p:cNvPr id="2765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9pPr>
          </a:lstStyle>
          <a:p>
            <a:pPr eaLnBrk="1" hangingPunct="1"/>
            <a:fld id="{FFB5BDC2-96DF-46A1-A042-045B5A38B862}" type="slidenum">
              <a:rPr lang="en-US" smtClean="0"/>
              <a:pPr eaLnBrk="1" hangingPunct="1"/>
              <a:t>21</a:t>
            </a:fld>
            <a:endParaRPr lang="en-US" dirty="0" smtClean="0"/>
          </a:p>
        </p:txBody>
      </p:sp>
      <p:pic>
        <p:nvPicPr>
          <p:cNvPr id="10242" name="Picture 2" descr="C:\Users\Julie\Documents\DropBox\InstructorManuals\A+Hardware\Figures\Ch02\Figure 2-1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764" y="1198417"/>
            <a:ext cx="4876800" cy="3751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675786" y="5343298"/>
            <a:ext cx="55707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Figure 2-16  </a:t>
            </a:r>
            <a:r>
              <a:rPr lang="en-US" dirty="0" smtClean="0"/>
              <a:t>Remove the motherboard from the case</a:t>
            </a:r>
            <a:endParaRPr lang="en-US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4: Remove the Motherboard, Power Supply, and Drives</a:t>
            </a:r>
          </a:p>
        </p:txBody>
      </p:sp>
      <p:sp>
        <p:nvSpPr>
          <p:cNvPr id="2867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remove the power supply from the case:</a:t>
            </a:r>
          </a:p>
          <a:p>
            <a:pPr lvl="1"/>
            <a:r>
              <a:rPr lang="en-US" dirty="0" smtClean="0"/>
              <a:t>Look for screws that attach the power supply to the computer case</a:t>
            </a:r>
          </a:p>
          <a:p>
            <a:pPr lvl="2"/>
            <a:r>
              <a:rPr lang="en-US" dirty="0" smtClean="0"/>
              <a:t>Do not remove screws that hold power supply housing together (do take housing apart)</a:t>
            </a:r>
          </a:p>
          <a:p>
            <a:pPr lvl="1"/>
            <a:r>
              <a:rPr lang="en-US" dirty="0" smtClean="0"/>
              <a:t>Sometimes power supplies are also attached to the case on the underside by recessed slots</a:t>
            </a:r>
          </a:p>
          <a:p>
            <a:pPr lvl="2"/>
            <a:r>
              <a:rPr lang="en-US" dirty="0" smtClean="0"/>
              <a:t>Turn case over and look for slots</a:t>
            </a:r>
          </a:p>
          <a:p>
            <a:pPr lvl="2"/>
            <a:r>
              <a:rPr lang="en-US" dirty="0" smtClean="0"/>
              <a:t>If present, determine in which direction you need to slide the power supply to free it from the case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A+ Guide to Managing &amp; Maintaining Your PC, 8th Edition</a:t>
            </a:r>
            <a:endParaRPr lang="en-US" dirty="0"/>
          </a:p>
        </p:txBody>
      </p:sp>
      <p:sp>
        <p:nvSpPr>
          <p:cNvPr id="2867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9pPr>
          </a:lstStyle>
          <a:p>
            <a:pPr eaLnBrk="1" hangingPunct="1"/>
            <a:fld id="{CF8AE5D8-06CD-431B-9520-9DB77B15E381}" type="slidenum">
              <a:rPr lang="en-US" smtClean="0"/>
              <a:pPr eaLnBrk="1" hangingPunct="1"/>
              <a:t>22</a:t>
            </a:fld>
            <a:endParaRPr lang="en-US" dirty="0" smtClean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A+ Guide to Managing &amp; Maintaining Your PC, 8th Edition</a:t>
            </a:r>
            <a:endParaRPr lang="en-US" dirty="0"/>
          </a:p>
        </p:txBody>
      </p:sp>
      <p:sp>
        <p:nvSpPr>
          <p:cNvPr id="2970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9pPr>
          </a:lstStyle>
          <a:p>
            <a:pPr eaLnBrk="1" hangingPunct="1"/>
            <a:fld id="{AFC7CFF6-05DF-4456-8811-F5EF49A97E55}" type="slidenum">
              <a:rPr lang="en-US" smtClean="0"/>
              <a:pPr eaLnBrk="1" hangingPunct="1"/>
              <a:t>23</a:t>
            </a:fld>
            <a:endParaRPr lang="en-US" dirty="0" smtClean="0"/>
          </a:p>
        </p:txBody>
      </p:sp>
      <p:pic>
        <p:nvPicPr>
          <p:cNvPr id="11266" name="Picture 2" descr="C:\Users\Julie\Documents\DropBox\InstructorManuals\A+Hardware\Figures\Ch02\Figure 2-17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762000"/>
            <a:ext cx="4876800" cy="4348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504493" y="5500254"/>
            <a:ext cx="6135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Figure 2-17  </a:t>
            </a:r>
            <a:r>
              <a:rPr lang="en-US" dirty="0" smtClean="0"/>
              <a:t>Removing the power supply mounting screws</a:t>
            </a:r>
            <a:endParaRPr lang="en-US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4: Remove the Motherboard, Power Supply, and Drives</a:t>
            </a:r>
          </a:p>
        </p:txBody>
      </p:sp>
      <p:sp>
        <p:nvSpPr>
          <p:cNvPr id="3072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Tips to remove drives:</a:t>
            </a:r>
          </a:p>
          <a:p>
            <a:pPr lvl="1"/>
            <a:r>
              <a:rPr lang="en-US" dirty="0" smtClean="0"/>
              <a:t>Look for screws on each side of the drive attaching the drive to the drive bay</a:t>
            </a:r>
          </a:p>
          <a:p>
            <a:pPr lvl="1"/>
            <a:r>
              <a:rPr lang="en-US" dirty="0" smtClean="0"/>
              <a:t>There might be a catch underneath the drive</a:t>
            </a:r>
          </a:p>
          <a:p>
            <a:pPr lvl="2"/>
            <a:r>
              <a:rPr lang="en-US" dirty="0" smtClean="0"/>
              <a:t>You must lift up as you slide the drive forward</a:t>
            </a:r>
          </a:p>
          <a:p>
            <a:pPr lvl="1"/>
            <a:r>
              <a:rPr lang="en-US" dirty="0" smtClean="0"/>
              <a:t>Some drive bays have a clipping mechanism to hold the drive in the bay</a:t>
            </a:r>
          </a:p>
          <a:p>
            <a:pPr lvl="2"/>
            <a:r>
              <a:rPr lang="en-US" dirty="0" smtClean="0"/>
              <a:t>Release the clip and then pull the drive forward</a:t>
            </a:r>
          </a:p>
          <a:p>
            <a:pPr lvl="1"/>
            <a:r>
              <a:rPr lang="en-US" dirty="0" smtClean="0"/>
              <a:t>May have to remove the drive bay in order to remove the drives</a:t>
            </a:r>
          </a:p>
          <a:p>
            <a:pPr lvl="1"/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A+ Guide to Managing &amp; Maintaining Your PC, 8th Edition</a:t>
            </a:r>
            <a:endParaRPr lang="en-US" dirty="0"/>
          </a:p>
        </p:txBody>
      </p:sp>
      <p:sp>
        <p:nvSpPr>
          <p:cNvPr id="30725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9pPr>
          </a:lstStyle>
          <a:p>
            <a:pPr eaLnBrk="1" hangingPunct="1"/>
            <a:fld id="{43CEAE72-4A0F-4295-A674-1EBA1DF12EAA}" type="slidenum">
              <a:rPr lang="en-US" smtClean="0"/>
              <a:pPr eaLnBrk="1" hangingPunct="1"/>
              <a:t>24</a:t>
            </a:fld>
            <a:endParaRPr lang="en-US" dirty="0" smtClean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A+ Guide to Managing &amp; Maintaining Your PC, 8th Edition</a:t>
            </a:r>
            <a:endParaRPr lang="en-US" dirty="0"/>
          </a:p>
        </p:txBody>
      </p:sp>
      <p:sp>
        <p:nvSpPr>
          <p:cNvPr id="3174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9pPr>
          </a:lstStyle>
          <a:p>
            <a:pPr eaLnBrk="1" hangingPunct="1"/>
            <a:fld id="{91D15A0E-D9FC-43B7-8816-9EF70BDA5B22}" type="slidenum">
              <a:rPr lang="en-US" smtClean="0"/>
              <a:pPr eaLnBrk="1" hangingPunct="1"/>
              <a:t>25</a:t>
            </a:fld>
            <a:endParaRPr lang="en-US" dirty="0" smtClean="0"/>
          </a:p>
        </p:txBody>
      </p:sp>
      <p:pic>
        <p:nvPicPr>
          <p:cNvPr id="12290" name="Picture 2" descr="C:\Users\Julie\Documents\DropBox\InstructorManuals\A+Hardware\Figures\Ch02\Figure 2-18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1523999"/>
            <a:ext cx="4953000" cy="3422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295400" y="5257799"/>
            <a:ext cx="67592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Figure 2-18  </a:t>
            </a:r>
            <a:r>
              <a:rPr lang="en-US" dirty="0" smtClean="0"/>
              <a:t>To remove this CD drive, first pull the clip forward to</a:t>
            </a:r>
          </a:p>
          <a:p>
            <a:r>
              <a:rPr lang="en-US" dirty="0"/>
              <a:t> </a:t>
            </a:r>
            <a:r>
              <a:rPr lang="en-US" dirty="0" smtClean="0"/>
              <a:t>                    release the drive from the bay</a:t>
            </a:r>
            <a:endParaRPr lang="en-US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A+ Guide to Managing &amp; Maintaining Your PC, 8th Edition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342FAC7-0F59-4E61-BD92-D284CF049289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pic>
        <p:nvPicPr>
          <p:cNvPr id="13314" name="Picture 2" descr="C:\Users\Julie\Documents\DropBox\InstructorManuals\A+Hardware\Figures\Ch02\Figure 2-19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1143000"/>
            <a:ext cx="5105400" cy="3917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295400" y="5334000"/>
            <a:ext cx="67762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Figure 2-19  </a:t>
            </a:r>
            <a:r>
              <a:rPr lang="en-US" dirty="0" smtClean="0"/>
              <a:t>Push down on the clip and then slide the removable</a:t>
            </a:r>
          </a:p>
          <a:p>
            <a:r>
              <a:rPr lang="en-US" dirty="0"/>
              <a:t> </a:t>
            </a:r>
            <a:r>
              <a:rPr lang="en-US" dirty="0" smtClean="0"/>
              <a:t>                    bay forward and out of the 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2851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A+ Guide to Managing &amp; Maintaining Your PC, 8th Edition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342FAC7-0F59-4E61-BD92-D284CF049289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pic>
        <p:nvPicPr>
          <p:cNvPr id="14338" name="Picture 2" descr="C:\Users\Julie\Documents\DropBox\InstructorManuals\A+Hardware\Figures\Ch02\Figure 2-2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1219200"/>
            <a:ext cx="4724400" cy="3808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295400" y="5334000"/>
            <a:ext cx="62119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Figure  2-20  </a:t>
            </a:r>
            <a:r>
              <a:rPr lang="en-US" dirty="0" smtClean="0"/>
              <a:t>Drives in this removable bay are held in place</a:t>
            </a:r>
          </a:p>
          <a:p>
            <a:r>
              <a:rPr lang="en-US" dirty="0"/>
              <a:t> </a:t>
            </a:r>
            <a:r>
              <a:rPr lang="en-US" dirty="0" smtClean="0"/>
              <a:t>                     with screws on each side of the bay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08015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Steps to Put a Computer Back Together</a:t>
            </a:r>
          </a:p>
        </p:txBody>
      </p:sp>
      <p:sp>
        <p:nvSpPr>
          <p:cNvPr id="3277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Refer to any diagrams created during the disassembling process</a:t>
            </a:r>
          </a:p>
          <a:p>
            <a:r>
              <a:rPr lang="en-US" dirty="0" smtClean="0"/>
              <a:t>Install components in this order:  power supply, drives, motherboard, and cards</a:t>
            </a:r>
          </a:p>
          <a:p>
            <a:pPr lvl="1"/>
            <a:r>
              <a:rPr lang="en-US" dirty="0" smtClean="0"/>
              <a:t>When installing drives, it may be easier to connect cables to the drives before sliding them into the bay</a:t>
            </a:r>
          </a:p>
          <a:p>
            <a:r>
              <a:rPr lang="en-US" dirty="0" smtClean="0"/>
              <a:t>Place motherboard inside the case</a:t>
            </a:r>
          </a:p>
          <a:p>
            <a:pPr lvl="1"/>
            <a:r>
              <a:rPr lang="en-US" dirty="0" smtClean="0"/>
              <a:t>Make sure ports and screw holes are lined up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A+ Guide to Managing &amp; Maintaining Your PC, 8th Edition</a:t>
            </a:r>
            <a:endParaRPr lang="en-US" dirty="0"/>
          </a:p>
        </p:txBody>
      </p:sp>
      <p:sp>
        <p:nvSpPr>
          <p:cNvPr id="3277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9pPr>
          </a:lstStyle>
          <a:p>
            <a:pPr eaLnBrk="1" hangingPunct="1"/>
            <a:fld id="{8EBA0CC3-4AC3-4A4D-9E7E-B965BB559E4C}" type="slidenum">
              <a:rPr lang="en-US" smtClean="0"/>
              <a:pPr eaLnBrk="1" hangingPunct="1"/>
              <a:t>28</a:t>
            </a:fld>
            <a:endParaRPr lang="en-US" dirty="0" smtClean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A+ Guide to Managing &amp; Maintaining Your PC, 8th Edition</a:t>
            </a:r>
            <a:endParaRPr lang="en-US" dirty="0"/>
          </a:p>
        </p:txBody>
      </p:sp>
      <p:sp>
        <p:nvSpPr>
          <p:cNvPr id="3379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9pPr>
          </a:lstStyle>
          <a:p>
            <a:pPr eaLnBrk="1" hangingPunct="1"/>
            <a:fld id="{C26E77A8-EE6E-435A-8B71-DCB07580939E}" type="slidenum">
              <a:rPr lang="en-US" smtClean="0"/>
              <a:pPr eaLnBrk="1" hangingPunct="1"/>
              <a:t>29</a:t>
            </a:fld>
            <a:endParaRPr lang="en-US" dirty="0" smtClean="0"/>
          </a:p>
        </p:txBody>
      </p:sp>
      <p:pic>
        <p:nvPicPr>
          <p:cNvPr id="15362" name="Picture 2" descr="C:\Users\Julie\Documents\DropBox\InstructorManuals\A+Hardware\Figures\Ch02\Figure 2-2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5091" y="1600200"/>
            <a:ext cx="5901705" cy="289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838200" y="4807527"/>
            <a:ext cx="7635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Figure 2-22  </a:t>
            </a:r>
            <a:r>
              <a:rPr lang="en-US" dirty="0" smtClean="0"/>
              <a:t>Align screw holes in the case with those on the motherboard</a:t>
            </a: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Work Inside a Computer Case</a:t>
            </a:r>
          </a:p>
        </p:txBody>
      </p:sp>
      <p:sp>
        <p:nvSpPr>
          <p:cNvPr id="1638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Every PC technician should know how to take a computer apart and put it back together again</a:t>
            </a:r>
          </a:p>
          <a:p>
            <a:r>
              <a:rPr lang="en-US" dirty="0" smtClean="0"/>
              <a:t>The following slides will cover this skill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A+ Guide to Managing &amp; Maintaining Your PC, 8th Edition</a:t>
            </a:r>
            <a:endParaRPr lang="en-US" dirty="0"/>
          </a:p>
        </p:txBody>
      </p:sp>
      <p:sp>
        <p:nvSpPr>
          <p:cNvPr id="1638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9pPr>
          </a:lstStyle>
          <a:p>
            <a:pPr eaLnBrk="1" hangingPunct="1"/>
            <a:fld id="{2FBBC175-B7BE-424E-9F51-FD12FE12A269}" type="slidenum">
              <a:rPr lang="en-US" smtClean="0"/>
              <a:pPr eaLnBrk="1" hangingPunct="1"/>
              <a:t>3</a:t>
            </a:fld>
            <a:endParaRPr lang="en-US" dirty="0" smtClean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Steps to Put a Computer Back Together</a:t>
            </a:r>
          </a:p>
        </p:txBody>
      </p:sp>
      <p:sp>
        <p:nvSpPr>
          <p:cNvPr id="3481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Connect the power cords from the power supply to the motherboard</a:t>
            </a:r>
          </a:p>
          <a:p>
            <a:pPr lvl="1"/>
            <a:r>
              <a:rPr lang="en-US" dirty="0" smtClean="0"/>
              <a:t>Will always need the main P1 power connector and may likely need the 4-pin auxiliary connector for the processor</a:t>
            </a:r>
          </a:p>
          <a:p>
            <a:pPr lvl="1"/>
            <a:r>
              <a:rPr lang="en-US" dirty="0" smtClean="0"/>
              <a:t>A board might have a 6-pin or 8-pin PCIe power connector</a:t>
            </a:r>
          </a:p>
          <a:p>
            <a:pPr lvl="2"/>
            <a:r>
              <a:rPr lang="en-US" dirty="0" smtClean="0"/>
              <a:t>If power supply does not have this connector, use an adapter to convert two Molex connectors to a PCIe connector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A+ Guide to Managing &amp; Maintaining Your PC, 8th Edition</a:t>
            </a:r>
            <a:endParaRPr lang="en-US" dirty="0"/>
          </a:p>
        </p:txBody>
      </p:sp>
      <p:sp>
        <p:nvSpPr>
          <p:cNvPr id="3482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9pPr>
          </a:lstStyle>
          <a:p>
            <a:pPr eaLnBrk="1" hangingPunct="1"/>
            <a:fld id="{DC9DD860-4E61-439F-970D-F5AAAB527F9A}" type="slidenum">
              <a:rPr lang="en-US" smtClean="0"/>
              <a:pPr eaLnBrk="1" hangingPunct="1"/>
              <a:t>30</a:t>
            </a:fld>
            <a:endParaRPr lang="en-US" dirty="0" smtClean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A+ Guide to Managing &amp; Maintaining Your PC, 8th Edition</a:t>
            </a:r>
            <a:endParaRPr lang="en-US" dirty="0"/>
          </a:p>
        </p:txBody>
      </p:sp>
      <p:sp>
        <p:nvSpPr>
          <p:cNvPr id="35845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9pPr>
          </a:lstStyle>
          <a:p>
            <a:pPr eaLnBrk="1" hangingPunct="1"/>
            <a:fld id="{569B0D33-DBCD-4CF3-A26A-0F81085BA11E}" type="slidenum">
              <a:rPr lang="en-US" smtClean="0"/>
              <a:pPr eaLnBrk="1" hangingPunct="1"/>
              <a:t>31</a:t>
            </a:fld>
            <a:endParaRPr lang="en-US" dirty="0" smtClean="0"/>
          </a:p>
        </p:txBody>
      </p:sp>
      <p:pic>
        <p:nvPicPr>
          <p:cNvPr id="16386" name="Picture 2" descr="C:\Users\Julie\Documents\DropBox\InstructorManuals\A+Hardware\Figures\Ch02\Figure 2-2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460" y="1094509"/>
            <a:ext cx="6744088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762000" y="5080061"/>
            <a:ext cx="7285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Figure 2-24  </a:t>
            </a:r>
            <a:r>
              <a:rPr lang="en-US" dirty="0" smtClean="0"/>
              <a:t>The 24-pin connector supplies power to the motherboard</a:t>
            </a:r>
            <a:endParaRPr lang="en-US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A+ Guide to Managing &amp; Maintaining Your PC, 8th Edition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342FAC7-0F59-4E61-BD92-D284CF049289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  <p:pic>
        <p:nvPicPr>
          <p:cNvPr id="17410" name="Picture 2" descr="C:\Users\Julie\Documents\DropBox\InstructorManuals\A+Hardware\Figures\Ch02\Figure 2-2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838200"/>
            <a:ext cx="5638800" cy="4257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85800" y="5410200"/>
            <a:ext cx="8045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Figure 2-25  </a:t>
            </a:r>
            <a:r>
              <a:rPr lang="en-US" dirty="0" smtClean="0"/>
              <a:t>The auxiliary 4-pin power cord provides power to the processor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41024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Steps to Put a Computer Back Together</a:t>
            </a:r>
          </a:p>
        </p:txBody>
      </p:sp>
      <p:sp>
        <p:nvSpPr>
          <p:cNvPr id="3686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Connect the power cords from the power supply to the motherboard (cont’d):</a:t>
            </a:r>
          </a:p>
          <a:p>
            <a:pPr lvl="1"/>
            <a:r>
              <a:rPr lang="en-US" dirty="0" smtClean="0"/>
              <a:t>If case fan is present, connect power cord from the fan to pins on motherboard labeled “Fan Header”</a:t>
            </a:r>
          </a:p>
          <a:p>
            <a:pPr lvl="1"/>
            <a:r>
              <a:rPr lang="en-US" dirty="0" smtClean="0"/>
              <a:t>If a CPU and cooler are already installed on motherboard, connect power cord from CPU to pins on motherboard labeled “Fan Header”</a:t>
            </a:r>
          </a:p>
          <a:p>
            <a:r>
              <a:rPr lang="en-US" dirty="0" smtClean="0"/>
              <a:t>Connect wire leads from the front panel of the case to the front panel header on motherboard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A+ Guide to Managing &amp; Maintaining Your PC, 8th Edition</a:t>
            </a:r>
            <a:endParaRPr lang="en-US" dirty="0"/>
          </a:p>
        </p:txBody>
      </p:sp>
      <p:sp>
        <p:nvSpPr>
          <p:cNvPr id="3686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9pPr>
          </a:lstStyle>
          <a:p>
            <a:pPr eaLnBrk="1" hangingPunct="1"/>
            <a:fld id="{9C5D616D-0028-4545-B21E-5E97AC6A2CE3}" type="slidenum">
              <a:rPr lang="en-US" smtClean="0"/>
              <a:pPr eaLnBrk="1" hangingPunct="1"/>
              <a:t>33</a:t>
            </a:fld>
            <a:endParaRPr lang="en-US" dirty="0" smtClean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A+ Guide to Managing &amp; Maintaining Your PC, 8th Edition</a:t>
            </a:r>
            <a:endParaRPr lang="en-US" dirty="0"/>
          </a:p>
        </p:txBody>
      </p:sp>
      <p:sp>
        <p:nvSpPr>
          <p:cNvPr id="3789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9pPr>
          </a:lstStyle>
          <a:p>
            <a:pPr eaLnBrk="1" hangingPunct="1"/>
            <a:fld id="{AEDA6971-A768-4C41-BB92-E18C93B22AD5}" type="slidenum">
              <a:rPr lang="en-US" smtClean="0"/>
              <a:pPr eaLnBrk="1" hangingPunct="1"/>
              <a:t>34</a:t>
            </a:fld>
            <a:endParaRPr lang="en-US" dirty="0" smtClean="0"/>
          </a:p>
        </p:txBody>
      </p:sp>
      <p:pic>
        <p:nvPicPr>
          <p:cNvPr id="18434" name="Picture 2" descr="C:\Users\Julie\Documents\DropBox\InstructorManuals\A+Hardware\Figures\Ch02\Figure 2-28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799" y="1905000"/>
            <a:ext cx="6088671" cy="259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47409" y="5047796"/>
            <a:ext cx="8289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Figure 2-28  </a:t>
            </a:r>
            <a:r>
              <a:rPr lang="en-US" dirty="0" smtClean="0"/>
              <a:t>Seven connectors from the front panel connect to the motherboard</a:t>
            </a:r>
            <a:endParaRPr lang="en-US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A+ Guide to Managing &amp; Maintaining Your PC, 8th Edition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342FAC7-0F59-4E61-BD92-D284CF049289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  <p:pic>
        <p:nvPicPr>
          <p:cNvPr id="19458" name="Picture 2" descr="C:\Users\Julie\Documents\DropBox\InstructorManuals\A+Hardware\Figures\Ch02\Figure 2-29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1212273"/>
            <a:ext cx="5741902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948105" y="5334000"/>
            <a:ext cx="6865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Figure 2-29  </a:t>
            </a:r>
            <a:r>
              <a:rPr lang="en-US" dirty="0" smtClean="0"/>
              <a:t>Front panel header uses color-coded pins and labels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11719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Steps to Put a Computer Back Together</a:t>
            </a:r>
          </a:p>
        </p:txBody>
      </p:sp>
      <p:sp>
        <p:nvSpPr>
          <p:cNvPr id="3891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Look for a small triangle embedded on the connector that marks one of the outside wires as pin 1</a:t>
            </a:r>
          </a:p>
          <a:p>
            <a:pPr lvl="1"/>
            <a:r>
              <a:rPr lang="en-US" dirty="0" smtClean="0"/>
              <a:t>Line up pin 1 on connector with pin 1 marked on motherboard </a:t>
            </a:r>
          </a:p>
          <a:p>
            <a:pPr lvl="1"/>
            <a:r>
              <a:rPr lang="en-US" dirty="0" smtClean="0"/>
              <a:t>If labels on motherboard are not clear, consult user guide for help</a:t>
            </a:r>
          </a:p>
          <a:p>
            <a:pPr marL="457200" lvl="1" indent="0">
              <a:buNone/>
            </a:pP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A+ Guide to Managing &amp; Maintaining Your PC, 8th Edition</a:t>
            </a:r>
            <a:endParaRPr lang="en-US" dirty="0"/>
          </a:p>
        </p:txBody>
      </p:sp>
      <p:sp>
        <p:nvSpPr>
          <p:cNvPr id="3891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9pPr>
          </a:lstStyle>
          <a:p>
            <a:pPr eaLnBrk="1" hangingPunct="1"/>
            <a:fld id="{DAA2CB1F-07B0-4B2C-BFD6-362E4F265574}" type="slidenum">
              <a:rPr lang="en-US" smtClean="0"/>
              <a:pPr eaLnBrk="1" hangingPunct="1"/>
              <a:t>36</a:t>
            </a:fld>
            <a:endParaRPr lang="en-US" dirty="0" smtClean="0"/>
          </a:p>
        </p:txBody>
      </p:sp>
      <p:pic>
        <p:nvPicPr>
          <p:cNvPr id="20482" name="Picture 2" descr="C:\Users\Julie\Documents\DropBox\InstructorManuals\A+Hardware\Figures\Ch02\Figure 2-3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4724400"/>
            <a:ext cx="2514600" cy="1361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291390" y="5195316"/>
            <a:ext cx="48526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Figure 2-30  </a:t>
            </a:r>
            <a:r>
              <a:rPr lang="en-US" sz="1600" dirty="0" smtClean="0"/>
              <a:t>Look for the small triangle embedded </a:t>
            </a:r>
          </a:p>
          <a:p>
            <a:r>
              <a:rPr lang="en-US" sz="1600" dirty="0" smtClean="0"/>
              <a:t>on the wire lead connectors to orient the connector </a:t>
            </a:r>
          </a:p>
          <a:p>
            <a:r>
              <a:rPr lang="en-US" sz="1600" dirty="0" smtClean="0"/>
              <a:t>correctly to the motherboard connector pins</a:t>
            </a:r>
            <a:endParaRPr lang="en-US" sz="1600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Steps to Put a Computer Back Together</a:t>
            </a:r>
          </a:p>
        </p:txBody>
      </p:sp>
      <p:sp>
        <p:nvSpPr>
          <p:cNvPr id="3993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Connect wires to ports on the front panel of the case</a:t>
            </a:r>
          </a:p>
          <a:p>
            <a:pPr lvl="1"/>
            <a:r>
              <a:rPr lang="en-US" dirty="0" smtClean="0"/>
              <a:t>Audio ports or USB ports are examples</a:t>
            </a:r>
          </a:p>
          <a:p>
            <a:r>
              <a:rPr lang="en-US" dirty="0" smtClean="0"/>
              <a:t>Install the video card and other expansion cards</a:t>
            </a:r>
          </a:p>
          <a:p>
            <a:r>
              <a:rPr lang="en-US" dirty="0" smtClean="0"/>
              <a:t>Double-check each connection </a:t>
            </a:r>
          </a:p>
          <a:p>
            <a:r>
              <a:rPr lang="en-US" dirty="0" smtClean="0"/>
              <a:t>Plug in keyboard, monitor, and mouse</a:t>
            </a:r>
          </a:p>
          <a:p>
            <a:r>
              <a:rPr lang="en-US" dirty="0" smtClean="0"/>
              <a:t>In classroom environment, have instructor check work</a:t>
            </a:r>
          </a:p>
          <a:p>
            <a:r>
              <a:rPr lang="en-US" dirty="0" smtClean="0"/>
              <a:t>Turn on the power and check that the PC is working properly</a:t>
            </a:r>
          </a:p>
          <a:p>
            <a:pPr lvl="1"/>
            <a:r>
              <a:rPr lang="en-US" dirty="0" smtClean="0"/>
              <a:t>If not, most likely a loose connection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A+ Guide to Managing &amp; Maintaining Your PC, 8th Edition</a:t>
            </a:r>
            <a:endParaRPr lang="en-US" dirty="0"/>
          </a:p>
        </p:txBody>
      </p:sp>
      <p:sp>
        <p:nvSpPr>
          <p:cNvPr id="3994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9pPr>
          </a:lstStyle>
          <a:p>
            <a:pPr eaLnBrk="1" hangingPunct="1"/>
            <a:fld id="{486663E4-63AB-4A92-8F75-9670127FA1A4}" type="slidenum">
              <a:rPr lang="en-US" smtClean="0"/>
              <a:pPr eaLnBrk="1" hangingPunct="1"/>
              <a:t>37</a:t>
            </a:fld>
            <a:endParaRPr lang="en-US" dirty="0" smtClean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Cooling Methods and Devices</a:t>
            </a:r>
          </a:p>
        </p:txBody>
      </p:sp>
      <p:sp>
        <p:nvSpPr>
          <p:cNvPr id="4096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If processor, expansion cards, and other components overheat:</a:t>
            </a:r>
          </a:p>
          <a:p>
            <a:pPr lvl="1"/>
            <a:r>
              <a:rPr lang="en-US" dirty="0" smtClean="0"/>
              <a:t>System can get unstable</a:t>
            </a:r>
          </a:p>
          <a:p>
            <a:pPr lvl="1"/>
            <a:r>
              <a:rPr lang="en-US" dirty="0" smtClean="0"/>
              <a:t>Components can fail or be damaged</a:t>
            </a:r>
          </a:p>
          <a:p>
            <a:r>
              <a:rPr lang="en-US" dirty="0" smtClean="0"/>
              <a:t>Devices used to cool a system:</a:t>
            </a:r>
          </a:p>
          <a:p>
            <a:pPr lvl="1"/>
            <a:r>
              <a:rPr lang="en-US" dirty="0" smtClean="0"/>
              <a:t>CPU and case fans</a:t>
            </a:r>
          </a:p>
          <a:p>
            <a:pPr lvl="1"/>
            <a:r>
              <a:rPr lang="en-US" dirty="0" smtClean="0"/>
              <a:t>Coolers</a:t>
            </a:r>
          </a:p>
          <a:p>
            <a:pPr lvl="1"/>
            <a:r>
              <a:rPr lang="en-US" dirty="0" smtClean="0"/>
              <a:t>Heat sinks</a:t>
            </a:r>
          </a:p>
          <a:p>
            <a:pPr lvl="1"/>
            <a:r>
              <a:rPr lang="en-US" dirty="0" smtClean="0"/>
              <a:t>Liquid cooling systems</a:t>
            </a:r>
          </a:p>
          <a:p>
            <a:pPr lvl="1"/>
            <a:r>
              <a:rPr lang="en-US" dirty="0" smtClean="0"/>
              <a:t>Dust-preventing tools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A+ Guide to Managing &amp; Maintaining Your PC, 8th Edition</a:t>
            </a:r>
            <a:endParaRPr lang="en-US" dirty="0"/>
          </a:p>
        </p:txBody>
      </p:sp>
      <p:sp>
        <p:nvSpPr>
          <p:cNvPr id="40965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9pPr>
          </a:lstStyle>
          <a:p>
            <a:pPr eaLnBrk="1" hangingPunct="1"/>
            <a:fld id="{52E3C1D5-57E0-42DF-9E87-2EEEF40EC4E4}" type="slidenum">
              <a:rPr lang="en-US" smtClean="0"/>
              <a:pPr eaLnBrk="1" hangingPunct="1"/>
              <a:t>38</a:t>
            </a:fld>
            <a:endParaRPr lang="en-US" dirty="0" smtClean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Processor Coolers, Fans, and Heat Sinks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Intel maximum heat limit:</a:t>
            </a:r>
          </a:p>
          <a:p>
            <a:pPr lvl="1"/>
            <a:r>
              <a:rPr lang="en-US" dirty="0" smtClean="0"/>
              <a:t>185 degrees F/85 degrees C</a:t>
            </a:r>
          </a:p>
          <a:p>
            <a:r>
              <a:rPr lang="en-US" dirty="0" smtClean="0"/>
              <a:t>Good processor coolers maintain a temperature of:</a:t>
            </a:r>
          </a:p>
          <a:p>
            <a:pPr lvl="1"/>
            <a:r>
              <a:rPr lang="en-US" dirty="0" smtClean="0"/>
              <a:t>90-110 degrees F (32-43 degrees C)</a:t>
            </a:r>
          </a:p>
          <a:p>
            <a:r>
              <a:rPr lang="en-US" b="1" dirty="0" smtClean="0"/>
              <a:t>Cooler</a:t>
            </a:r>
            <a:r>
              <a:rPr lang="en-US" dirty="0" smtClean="0"/>
              <a:t>: sits on top of processor</a:t>
            </a:r>
          </a:p>
          <a:p>
            <a:pPr lvl="1"/>
            <a:r>
              <a:rPr lang="en-US" dirty="0" smtClean="0"/>
              <a:t>Consists of a fan and heat sink</a:t>
            </a:r>
          </a:p>
          <a:p>
            <a:pPr lvl="1"/>
            <a:r>
              <a:rPr lang="en-US" b="1" dirty="0" smtClean="0"/>
              <a:t>Heat sink</a:t>
            </a:r>
            <a:r>
              <a:rPr lang="en-US" dirty="0" smtClean="0"/>
              <a:t>: uses fins that draw heat away from processor</a:t>
            </a:r>
          </a:p>
          <a:p>
            <a:pPr lvl="1"/>
            <a:r>
              <a:rPr lang="en-US" b="1" dirty="0" smtClean="0"/>
              <a:t>Fan</a:t>
            </a:r>
            <a:r>
              <a:rPr lang="en-US" dirty="0" smtClean="0"/>
              <a:t>: blows drawn heat away from CPU unit</a:t>
            </a:r>
          </a:p>
          <a:p>
            <a:pPr lvl="1"/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A+ Guide to Managing &amp; Maintaining Your PC, 8th Edition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8C532D1-341C-4669-A340-F2A57E51593E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98133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1: Plan and Organize Your 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/>
              <a:t>Make notes for backtracking</a:t>
            </a:r>
          </a:p>
          <a:p>
            <a:pPr eaLnBrk="1" hangingPunct="1">
              <a:defRPr/>
            </a:pPr>
            <a:r>
              <a:rPr lang="en-US" dirty="0" smtClean="0"/>
              <a:t>Remove loose jewelry that might get caught</a:t>
            </a:r>
          </a:p>
          <a:p>
            <a:pPr eaLnBrk="1" hangingPunct="1">
              <a:defRPr/>
            </a:pPr>
            <a:r>
              <a:rPr lang="en-US" dirty="0" smtClean="0"/>
              <a:t>Stay organized by keeping small parts in one place</a:t>
            </a:r>
          </a:p>
          <a:p>
            <a:pPr eaLnBrk="1" hangingPunct="1">
              <a:defRPr/>
            </a:pPr>
            <a:r>
              <a:rPr lang="en-US" dirty="0" smtClean="0"/>
              <a:t>Do not stack boards on top of each other</a:t>
            </a:r>
          </a:p>
          <a:p>
            <a:pPr eaLnBrk="1" hangingPunct="1">
              <a:defRPr/>
            </a:pPr>
            <a:r>
              <a:rPr lang="en-US" dirty="0" smtClean="0"/>
              <a:t>Do not touch board chips</a:t>
            </a:r>
          </a:p>
          <a:p>
            <a:pPr lvl="1" eaLnBrk="1" hangingPunct="1">
              <a:defRPr/>
            </a:pPr>
            <a:r>
              <a:rPr lang="en-US" dirty="0" smtClean="0"/>
              <a:t>With hands, magnetized screwdriver</a:t>
            </a:r>
          </a:p>
          <a:p>
            <a:pPr lvl="1" eaLnBrk="1" hangingPunct="1">
              <a:defRPr/>
            </a:pPr>
            <a:r>
              <a:rPr lang="en-US" dirty="0" smtClean="0"/>
              <a:t>Fingerprints on edge connectors may later cause corrosion</a:t>
            </a:r>
          </a:p>
          <a:p>
            <a:pPr marL="0" indent="0">
              <a:buFontTx/>
              <a:buNone/>
              <a:defRPr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A+ Guide to Managing &amp; Maintaining Your PC, 8th Edition</a:t>
            </a:r>
            <a:endParaRPr lang="en-US" dirty="0"/>
          </a:p>
        </p:txBody>
      </p:sp>
      <p:sp>
        <p:nvSpPr>
          <p:cNvPr id="1741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9pPr>
          </a:lstStyle>
          <a:p>
            <a:pPr eaLnBrk="1" hangingPunct="1"/>
            <a:fld id="{18FF5EDD-5E87-43CF-8274-0EFC5B80250D}" type="slidenum">
              <a:rPr lang="en-US" smtClean="0"/>
              <a:pPr eaLnBrk="1" hangingPunct="1"/>
              <a:t>4</a:t>
            </a:fld>
            <a:endParaRPr lang="en-US" dirty="0" smtClean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A+ Guide to Managing &amp; Maintaining Your PC, 8th Edition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8C532D1-341C-4669-A340-F2A57E51593E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  <p:pic>
        <p:nvPicPr>
          <p:cNvPr id="21506" name="Picture 2" descr="C:\Users\Julie\Documents\DropBox\InstructorManuals\A+Hardware\Figures\Ch02\Figure 2-35(correction)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981200"/>
            <a:ext cx="691297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095929" y="5043055"/>
            <a:ext cx="70071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Figure 2-35  </a:t>
            </a:r>
            <a:r>
              <a:rPr lang="en-US" dirty="0" smtClean="0"/>
              <a:t>A cooler sits on top of a processor to help keep it cool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746074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Processor Coolers, Fans, and Heat Sinks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Cooler (cont’d):</a:t>
            </a:r>
          </a:p>
          <a:p>
            <a:pPr lvl="1"/>
            <a:r>
              <a:rPr lang="en-US" dirty="0" smtClean="0"/>
              <a:t>Made of aluminum, copper or combination of both</a:t>
            </a:r>
          </a:p>
          <a:p>
            <a:pPr lvl="1"/>
            <a:r>
              <a:rPr lang="en-US" dirty="0" smtClean="0"/>
              <a:t>Bracketed to motherboard using a wire or plastic clip</a:t>
            </a:r>
          </a:p>
          <a:p>
            <a:pPr lvl="1"/>
            <a:r>
              <a:rPr lang="en-US" dirty="0" smtClean="0"/>
              <a:t>A creamlike thermal compound eliminates air pockets, helping to draw heat off the processor</a:t>
            </a:r>
          </a:p>
          <a:p>
            <a:pPr lvl="2"/>
            <a:r>
              <a:rPr lang="en-US" dirty="0" smtClean="0"/>
              <a:t>Found between bottom of cooler heatsink and top of processor</a:t>
            </a:r>
          </a:p>
          <a:p>
            <a:pPr lvl="2"/>
            <a:r>
              <a:rPr lang="en-US" dirty="0" smtClean="0"/>
              <a:t>Makes an airtight connection between fan and processor</a:t>
            </a:r>
          </a:p>
          <a:p>
            <a:pPr lvl="1"/>
            <a:r>
              <a:rPr lang="en-US" dirty="0" smtClean="0"/>
              <a:t>Gets power using a 4-pin fan header on the motherboard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A+ Guide to Managing &amp; Maintaining Your PC, 8th Edition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8C532D1-341C-4669-A340-F2A57E51593E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595902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A+ Guide to Managing &amp; Maintaining Your PC, 8th Edition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8C532D1-341C-4669-A340-F2A57E51593E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  <p:pic>
        <p:nvPicPr>
          <p:cNvPr id="22530" name="Picture 2" descr="C:\Users\Julie\Documents\DropBox\InstructorManuals\A+Hardware\Figures\Ch02\Figure 2-37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1676400"/>
            <a:ext cx="5334000" cy="3291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838200" y="5105400"/>
            <a:ext cx="73404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Figure 2-37  </a:t>
            </a:r>
            <a:r>
              <a:rPr lang="en-US" dirty="0" smtClean="0"/>
              <a:t>Thermal compound is already stuck to the bottom of this </a:t>
            </a:r>
          </a:p>
          <a:p>
            <a:r>
              <a:rPr lang="en-US" dirty="0" smtClean="0"/>
              <a:t>                      cooler that was purchased boxed with the processor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405604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A+ Guide to Managing &amp; Maintaining Your PC, 8th Edition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342FAC7-0F59-4E61-BD92-D284CF049289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  <p:pic>
        <p:nvPicPr>
          <p:cNvPr id="23554" name="Picture 2" descr="C:\Users\Julie\Documents\DropBox\InstructorManuals\A+Hardware\Figures\Ch02\Figure 2-38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683327"/>
            <a:ext cx="6400800" cy="289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990600" y="4909250"/>
            <a:ext cx="62376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Figure 2-38  </a:t>
            </a:r>
            <a:r>
              <a:rPr lang="en-US" dirty="0" smtClean="0"/>
              <a:t>A cooler fan gets its power from a 4-pin PWM </a:t>
            </a:r>
          </a:p>
          <a:p>
            <a:r>
              <a:rPr lang="en-US" dirty="0"/>
              <a:t> </a:t>
            </a:r>
            <a:r>
              <a:rPr lang="en-US" dirty="0" smtClean="0"/>
              <a:t>                    header on the motherboard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950299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Fans and Other Fans and Heat Sinks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Case fans: help draw air out of the case to prevent overheating</a:t>
            </a:r>
          </a:p>
          <a:p>
            <a:pPr lvl="1"/>
            <a:r>
              <a:rPr lang="en-US" dirty="0" smtClean="0"/>
              <a:t>Most cases have one or more positions on the case to hold a case fan</a:t>
            </a:r>
          </a:p>
          <a:p>
            <a:pPr lvl="1"/>
            <a:r>
              <a:rPr lang="en-US" dirty="0" smtClean="0"/>
              <a:t>Large fans tend to perform better than small fans</a:t>
            </a:r>
          </a:p>
          <a:p>
            <a:r>
              <a:rPr lang="en-US" dirty="0" smtClean="0"/>
              <a:t>Other fans:</a:t>
            </a:r>
          </a:p>
          <a:p>
            <a:pPr lvl="1"/>
            <a:r>
              <a:rPr lang="en-US" dirty="0" smtClean="0"/>
              <a:t>Some graphics (video) cards come with a fan</a:t>
            </a:r>
          </a:p>
          <a:p>
            <a:pPr lvl="1"/>
            <a:r>
              <a:rPr lang="en-US" dirty="0" smtClean="0"/>
              <a:t>Fan cards can be mounted next to graphics cards</a:t>
            </a:r>
          </a:p>
          <a:p>
            <a:pPr lvl="2"/>
            <a:r>
              <a:rPr lang="en-US" dirty="0" smtClean="0"/>
              <a:t>Be sure to select a fan card that fits the expansion slot you plan to use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A+ Guide to Managing &amp; Maintaining Your PC, 8th Edition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8C532D1-341C-4669-A340-F2A57E51593E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440953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A+ Guide to Managing &amp; Maintaining Your PC, 8th Edition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8C532D1-341C-4669-A340-F2A57E51593E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  <p:pic>
        <p:nvPicPr>
          <p:cNvPr id="24578" name="Picture 2" descr="C:\Users\Julie\Documents\DropBox\InstructorManuals\A+Hardware\Figures\Ch02\Figure 2-4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0636" y="1066800"/>
            <a:ext cx="4577845" cy="3882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422339" y="5257577"/>
            <a:ext cx="63744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Figure 2-40  </a:t>
            </a:r>
            <a:r>
              <a:rPr lang="en-US" dirty="0" smtClean="0"/>
              <a:t>A PCI fan card by Vantec can be used next to a</a:t>
            </a:r>
          </a:p>
          <a:p>
            <a:r>
              <a:rPr lang="en-US" dirty="0"/>
              <a:t> </a:t>
            </a:r>
            <a:r>
              <a:rPr lang="en-US" dirty="0" smtClean="0"/>
              <a:t>                    high-end graphics card to help keep it cool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166032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Fans and Other Fans and Heat Sinks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Other fans (cont’d):</a:t>
            </a:r>
          </a:p>
          <a:p>
            <a:pPr lvl="1"/>
            <a:r>
              <a:rPr lang="en-US" dirty="0" smtClean="0"/>
              <a:t>RAM cooler – clips over a DIMM memory module</a:t>
            </a:r>
          </a:p>
          <a:p>
            <a:pPr lvl="2"/>
            <a:r>
              <a:rPr lang="en-US" dirty="0" smtClean="0"/>
              <a:t>May be powered by a SATA or 4-pin Molex power connector</a:t>
            </a:r>
          </a:p>
          <a:p>
            <a:pPr marL="914400" lvl="2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A+ Guide to Managing &amp; Maintaining Your PC, 8th Edition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8C532D1-341C-4669-A340-F2A57E51593E}" type="slidenum">
              <a:rPr lang="en-US" smtClean="0"/>
              <a:pPr>
                <a:defRPr/>
              </a:pPr>
              <a:t>46</a:t>
            </a:fld>
            <a:endParaRPr lang="en-US" dirty="0"/>
          </a:p>
        </p:txBody>
      </p:sp>
      <p:pic>
        <p:nvPicPr>
          <p:cNvPr id="25602" name="Picture 2" descr="C:\Users\Julie\Documents\DropBox\InstructorManuals\A+Hardware\Figures\Ch02\Figure 2-4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3462842"/>
            <a:ext cx="4983163" cy="1795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600200" y="5486400"/>
            <a:ext cx="5955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Figure 2-41  </a:t>
            </a:r>
            <a:r>
              <a:rPr lang="en-US" dirty="0" smtClean="0"/>
              <a:t>A RAM cooler keeps memory modules cool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736789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Liquid Cooling Systems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Liquid cooling system</a:t>
            </a:r>
          </a:p>
          <a:p>
            <a:pPr lvl="1"/>
            <a:r>
              <a:rPr lang="en-US" dirty="0" smtClean="0"/>
              <a:t>A small pump sits inside the case and tubes moves liquid around components and then away from them to a place where fans cool the liquid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A+ Guide to Managing &amp; Maintaining Your PC, 8th Edition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8C532D1-341C-4669-A340-F2A57E51593E}" type="slidenum">
              <a:rPr lang="en-US" smtClean="0"/>
              <a:pPr>
                <a:defRPr/>
              </a:pPr>
              <a:t>47</a:t>
            </a:fld>
            <a:endParaRPr lang="en-US" dirty="0"/>
          </a:p>
        </p:txBody>
      </p:sp>
      <p:pic>
        <p:nvPicPr>
          <p:cNvPr id="26626" name="Picture 2" descr="C:\Users\Julie\Documents\DropBox\InstructorManuals\A+Hardware\Figures\Ch02\Figure 2-4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3352800"/>
            <a:ext cx="2897179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648200" y="5181600"/>
            <a:ext cx="41984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Figure 2-42  </a:t>
            </a:r>
            <a:r>
              <a:rPr lang="en-US" sz="1600" dirty="0" smtClean="0"/>
              <a:t>A liquid cooling system pumps </a:t>
            </a:r>
          </a:p>
          <a:p>
            <a:r>
              <a:rPr lang="en-US" sz="1600" dirty="0" smtClean="0"/>
              <a:t>liquid outside and away from components </a:t>
            </a:r>
          </a:p>
          <a:p>
            <a:r>
              <a:rPr lang="en-US" sz="1600" dirty="0" smtClean="0"/>
              <a:t>where fans can then cool the liquid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11741781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Dealing With Dust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Dust:</a:t>
            </a:r>
          </a:p>
          <a:p>
            <a:pPr lvl="1"/>
            <a:r>
              <a:rPr lang="en-US" dirty="0" smtClean="0"/>
              <a:t>Insulates PC parts like a blanket causing overheating</a:t>
            </a:r>
          </a:p>
          <a:p>
            <a:pPr lvl="1"/>
            <a:r>
              <a:rPr lang="en-US" dirty="0" smtClean="0"/>
              <a:t>Can jam fans which may also cause overheating</a:t>
            </a:r>
          </a:p>
          <a:p>
            <a:r>
              <a:rPr lang="en-US" dirty="0" smtClean="0"/>
              <a:t>Dust can be blown out of the case using a can of compressed air or by using a antistatic vacuum</a:t>
            </a:r>
          </a:p>
          <a:p>
            <a:pPr lvl="1"/>
            <a:r>
              <a:rPr lang="en-US" dirty="0" smtClean="0"/>
              <a:t>Should be part of a regular preventative maintenance program (at least twice a year)</a:t>
            </a:r>
          </a:p>
          <a:p>
            <a:pPr lvl="1"/>
            <a:r>
              <a:rPr lang="en-US" dirty="0" smtClean="0"/>
              <a:t>Good idea to blow or vacuum keyboard as well 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A+ Guide to Managing &amp; Maintaining Your PC, 8th Edition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8C532D1-341C-4669-A340-F2A57E51593E}" type="slidenum">
              <a:rPr lang="en-US" smtClean="0"/>
              <a:pPr>
                <a:defRPr/>
              </a:pPr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66745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9pPr>
          </a:lstStyle>
          <a:p>
            <a:pPr eaLnBrk="1" hangingPunct="1"/>
            <a:r>
              <a:rPr lang="en-US" dirty="0" smtClean="0"/>
              <a:t>A+ Guide to Managing &amp; Maintaining Your PC, 8th Edition</a:t>
            </a:r>
            <a:endParaRPr lang="en-US" dirty="0"/>
          </a:p>
        </p:txBody>
      </p:sp>
      <p:sp>
        <p:nvSpPr>
          <p:cNvPr id="4198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9pPr>
          </a:lstStyle>
          <a:p>
            <a:pPr eaLnBrk="1" hangingPunct="1"/>
            <a:fld id="{3FF6BA7F-BA07-4DA5-A288-2DFCC02A3761}" type="slidenum">
              <a:rPr lang="en-US" smtClean="0"/>
              <a:pPr eaLnBrk="1" hangingPunct="1"/>
              <a:t>49</a:t>
            </a:fld>
            <a:endParaRPr lang="en-US" dirty="0" smtClean="0"/>
          </a:p>
        </p:txBody>
      </p:sp>
      <p:sp>
        <p:nvSpPr>
          <p:cNvPr id="4198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Selecting a Power Supply</a:t>
            </a:r>
          </a:p>
        </p:txBody>
      </p:sp>
      <p:sp>
        <p:nvSpPr>
          <p:cNvPr id="4198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Reasons to purchase a power supply:</a:t>
            </a:r>
          </a:p>
          <a:p>
            <a:pPr lvl="1" eaLnBrk="1" hangingPunct="1"/>
            <a:r>
              <a:rPr lang="en-US" dirty="0" smtClean="0"/>
              <a:t>Building a new system from scratch</a:t>
            </a:r>
          </a:p>
          <a:p>
            <a:pPr lvl="1" eaLnBrk="1" hangingPunct="1"/>
            <a:r>
              <a:rPr lang="en-US" dirty="0" smtClean="0"/>
              <a:t>Power supply in existing system fails</a:t>
            </a:r>
          </a:p>
          <a:p>
            <a:pPr lvl="1" eaLnBrk="1" hangingPunct="1"/>
            <a:r>
              <a:rPr lang="en-US" dirty="0" smtClean="0"/>
              <a:t>Power supply in existing system is not adequate</a:t>
            </a:r>
          </a:p>
          <a:p>
            <a:pPr eaLnBrk="1" hangingPunct="1"/>
            <a:r>
              <a:rPr lang="en-US" dirty="0" smtClean="0"/>
              <a:t>When building from scratch, some cases come with power supply already installed</a:t>
            </a:r>
          </a:p>
          <a:p>
            <a:pPr lvl="2" eaLnBrk="1" hangingPunct="1"/>
            <a:endParaRPr lang="en-US" dirty="0" smtClean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1: Plan and Organize Your Work</a:t>
            </a:r>
          </a:p>
        </p:txBody>
      </p:sp>
      <p:sp>
        <p:nvSpPr>
          <p:cNvPr id="1843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Protect yourself and the equipment</a:t>
            </a:r>
          </a:p>
          <a:p>
            <a:pPr lvl="1" eaLnBrk="1" hangingPunct="1"/>
            <a:r>
              <a:rPr lang="en-US" dirty="0" smtClean="0"/>
              <a:t>Never ever touch inside of a turned on computer</a:t>
            </a:r>
          </a:p>
          <a:p>
            <a:pPr lvl="1" eaLnBrk="1" hangingPunct="1"/>
            <a:r>
              <a:rPr lang="en-US" dirty="0" smtClean="0"/>
              <a:t>Consider monitor, power supply as “black boxes”</a:t>
            </a:r>
          </a:p>
          <a:p>
            <a:pPr lvl="2" eaLnBrk="1" hangingPunct="1"/>
            <a:r>
              <a:rPr lang="en-US" dirty="0" smtClean="0"/>
              <a:t>Never remove the cover or touch inside</a:t>
            </a:r>
          </a:p>
          <a:p>
            <a:pPr lvl="1" eaLnBrk="1" hangingPunct="1"/>
            <a:r>
              <a:rPr lang="en-US" dirty="0" smtClean="0"/>
              <a:t>Protect against static electricity</a:t>
            </a:r>
          </a:p>
          <a:p>
            <a:pPr lvl="1" eaLnBrk="1" hangingPunct="1"/>
            <a:r>
              <a:rPr lang="en-US" dirty="0" smtClean="0"/>
              <a:t>Watch out for sharp edges that can cut</a:t>
            </a:r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A+ Guide to Managing &amp; Maintaining Your PC, 8th Edition</a:t>
            </a:r>
            <a:endParaRPr lang="en-US" dirty="0"/>
          </a:p>
        </p:txBody>
      </p:sp>
      <p:sp>
        <p:nvSpPr>
          <p:cNvPr id="1843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9pPr>
          </a:lstStyle>
          <a:p>
            <a:pPr eaLnBrk="1" hangingPunct="1"/>
            <a:fld id="{1398096F-BCC2-450B-997D-1DA61B0C34B9}" type="slidenum">
              <a:rPr lang="en-US" smtClean="0"/>
              <a:pPr eaLnBrk="1" hangingPunct="1"/>
              <a:t>5</a:t>
            </a:fld>
            <a:endParaRPr lang="en-US" dirty="0" smtClean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9pPr>
          </a:lstStyle>
          <a:p>
            <a:pPr eaLnBrk="1" hangingPunct="1"/>
            <a:r>
              <a:rPr lang="en-US" dirty="0" smtClean="0"/>
              <a:t>A+ Guide to Managing &amp; Maintaining Your PC, 8th Edition</a:t>
            </a:r>
            <a:endParaRPr lang="en-US" dirty="0"/>
          </a:p>
        </p:txBody>
      </p:sp>
      <p:sp>
        <p:nvSpPr>
          <p:cNvPr id="4301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9pPr>
          </a:lstStyle>
          <a:p>
            <a:pPr eaLnBrk="1" hangingPunct="1"/>
            <a:fld id="{E4AD8751-7215-4B06-8A34-F7308870C1B4}" type="slidenum">
              <a:rPr lang="en-US" smtClean="0"/>
              <a:pPr eaLnBrk="1" hangingPunct="1"/>
              <a:t>50</a:t>
            </a:fld>
            <a:endParaRPr lang="en-US" dirty="0" smtClean="0"/>
          </a:p>
        </p:txBody>
      </p:sp>
      <p:sp>
        <p:nvSpPr>
          <p:cNvPr id="4301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Types and Characteristics of Power Supplies</a:t>
            </a:r>
          </a:p>
        </p:txBody>
      </p:sp>
      <p:sp>
        <p:nvSpPr>
          <p:cNvPr id="4301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Important power supply feature considerations:</a:t>
            </a:r>
          </a:p>
          <a:p>
            <a:pPr lvl="1" eaLnBrk="1" hangingPunct="1"/>
            <a:r>
              <a:rPr lang="en-US" dirty="0" smtClean="0"/>
              <a:t>Form factor determines power supply size</a:t>
            </a:r>
          </a:p>
          <a:p>
            <a:pPr lvl="1" eaLnBrk="1" hangingPunct="1"/>
            <a:r>
              <a:rPr lang="en-US" dirty="0" smtClean="0"/>
              <a:t>Wattage ratings (listed in documentation)</a:t>
            </a:r>
          </a:p>
          <a:p>
            <a:pPr lvl="1" eaLnBrk="1" hangingPunct="1"/>
            <a:r>
              <a:rPr lang="en-US" dirty="0" smtClean="0"/>
              <a:t>Type and number of power cables, and connectors</a:t>
            </a:r>
          </a:p>
          <a:p>
            <a:pPr lvl="1" eaLnBrk="1" hangingPunct="1"/>
            <a:r>
              <a:rPr lang="en-US" dirty="0" smtClean="0"/>
              <a:t>Fans inside the PSU</a:t>
            </a:r>
          </a:p>
          <a:p>
            <a:pPr lvl="1" eaLnBrk="1" hangingPunct="1"/>
            <a:r>
              <a:rPr lang="en-US" dirty="0" smtClean="0"/>
              <a:t>Warranty and overall quality</a:t>
            </a:r>
          </a:p>
          <a:p>
            <a:pPr lvl="1" eaLnBrk="1" hangingPunct="1"/>
            <a:endParaRPr lang="en-US" b="1" dirty="0" smtClean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9pPr>
          </a:lstStyle>
          <a:p>
            <a:pPr eaLnBrk="1" hangingPunct="1"/>
            <a:r>
              <a:rPr lang="en-US" dirty="0" smtClean="0"/>
              <a:t>A+ Guide to Managing &amp; Maintaining Your PC, 8th Edition</a:t>
            </a:r>
            <a:endParaRPr lang="en-US" dirty="0"/>
          </a:p>
        </p:txBody>
      </p:sp>
      <p:sp>
        <p:nvSpPr>
          <p:cNvPr id="44035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9pPr>
          </a:lstStyle>
          <a:p>
            <a:pPr eaLnBrk="1" hangingPunct="1"/>
            <a:fld id="{9AC0A9E4-93A9-4C19-B4A3-A7993C6DBB2F}" type="slidenum">
              <a:rPr lang="en-US" smtClean="0"/>
              <a:pPr eaLnBrk="1" hangingPunct="1"/>
              <a:t>51</a:t>
            </a:fld>
            <a:endParaRPr lang="en-US" dirty="0" smtClean="0"/>
          </a:p>
        </p:txBody>
      </p:sp>
      <p:sp>
        <p:nvSpPr>
          <p:cNvPr id="4403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How to Calculate Wattage Capacity</a:t>
            </a:r>
          </a:p>
        </p:txBody>
      </p:sp>
      <p:sp>
        <p:nvSpPr>
          <p:cNvPr id="4403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Determining wattage capacity</a:t>
            </a:r>
          </a:p>
          <a:p>
            <a:pPr lvl="1" eaLnBrk="1" hangingPunct="1"/>
            <a:r>
              <a:rPr lang="en-US" dirty="0" smtClean="0"/>
              <a:t>Consider all components inside case</a:t>
            </a:r>
          </a:p>
          <a:p>
            <a:pPr lvl="1" eaLnBrk="1" hangingPunct="1"/>
            <a:r>
              <a:rPr lang="en-US" dirty="0" smtClean="0"/>
              <a:t>Consider USB and FireWire devices</a:t>
            </a:r>
          </a:p>
          <a:p>
            <a:pPr lvl="2" eaLnBrk="1" hangingPunct="1"/>
            <a:r>
              <a:rPr lang="en-US" dirty="0" smtClean="0"/>
              <a:t>Get power from ports connected motherboard</a:t>
            </a:r>
          </a:p>
          <a:p>
            <a:pPr eaLnBrk="1" hangingPunct="1"/>
            <a:r>
              <a:rPr lang="en-US" dirty="0" smtClean="0"/>
              <a:t>Points to keep in mind</a:t>
            </a:r>
          </a:p>
          <a:p>
            <a:pPr lvl="1" eaLnBrk="1" hangingPunct="1"/>
            <a:r>
              <a:rPr lang="en-US" dirty="0" smtClean="0"/>
              <a:t>Video cards draw the most power</a:t>
            </a:r>
          </a:p>
          <a:p>
            <a:pPr lvl="1" eaLnBrk="1" hangingPunct="1"/>
            <a:r>
              <a:rPr lang="en-US" dirty="0" smtClean="0"/>
              <a:t>Use power supply rated 30 percent higher than expected </a:t>
            </a:r>
          </a:p>
          <a:p>
            <a:pPr eaLnBrk="1" hangingPunct="1"/>
            <a:r>
              <a:rPr lang="en-US" dirty="0" smtClean="0"/>
              <a:t>What size Power Supply?</a:t>
            </a:r>
          </a:p>
          <a:p>
            <a:pPr lvl="1" eaLnBrk="1" hangingPunct="1"/>
            <a:r>
              <a:rPr lang="en-US" dirty="0" smtClean="0"/>
              <a:t>Add up wattage requirements and add 30 percent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Footer Placeholder 1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9pPr>
          </a:lstStyle>
          <a:p>
            <a:pPr eaLnBrk="1" hangingPunct="1"/>
            <a:r>
              <a:rPr lang="en-US" dirty="0" smtClean="0"/>
              <a:t>A+ Guide to Managing &amp; Maintaining Your PC, 8th Edition</a:t>
            </a:r>
            <a:endParaRPr lang="en-US" dirty="0"/>
          </a:p>
        </p:txBody>
      </p:sp>
      <p:sp>
        <p:nvSpPr>
          <p:cNvPr id="46083" name="Slide Number Placeholder 2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9pPr>
          </a:lstStyle>
          <a:p>
            <a:pPr eaLnBrk="1" hangingPunct="1"/>
            <a:fld id="{AB2A3E1D-D8C0-4144-9262-8CFBE08C2DDB}" type="slidenum">
              <a:rPr lang="en-US" smtClean="0"/>
              <a:pPr eaLnBrk="1" hangingPunct="1"/>
              <a:t>52</a:t>
            </a:fld>
            <a:endParaRPr lang="en-US" dirty="0" smtClean="0"/>
          </a:p>
        </p:txBody>
      </p:sp>
      <p:sp>
        <p:nvSpPr>
          <p:cNvPr id="46084" name="Rectangle 4"/>
          <p:cNvSpPr>
            <a:spLocks noChangeArrowheads="1"/>
          </p:cNvSpPr>
          <p:nvPr/>
        </p:nvSpPr>
        <p:spPr bwMode="auto">
          <a:xfrm>
            <a:off x="1524000" y="5486400"/>
            <a:ext cx="59785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600" b="1" dirty="0"/>
              <a:t>Table </a:t>
            </a:r>
            <a:r>
              <a:rPr lang="en-US" sz="1600" b="1" dirty="0" smtClean="0"/>
              <a:t>2-1 </a:t>
            </a:r>
            <a:r>
              <a:rPr lang="en-US" sz="1600" dirty="0"/>
              <a:t>To calculate power supply rating, add up total wattage</a:t>
            </a:r>
          </a:p>
        </p:txBody>
      </p:sp>
      <p:pic>
        <p:nvPicPr>
          <p:cNvPr id="27650" name="Picture 2" descr="C:\Users\Julie\Documents\DropBox\InstructorManuals\A+Hardware\Figures\Ch02\Table 2-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8635" y="1676400"/>
            <a:ext cx="5833365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Summary</a:t>
            </a:r>
          </a:p>
        </p:txBody>
      </p:sp>
      <p:sp>
        <p:nvSpPr>
          <p:cNvPr id="716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When working inside a computer, stay organized, keep careful notes, and follow all safety procedures</a:t>
            </a:r>
          </a:p>
          <a:p>
            <a:pPr eaLnBrk="1" hangingPunct="1"/>
            <a:r>
              <a:rPr lang="en-US" dirty="0" smtClean="0"/>
              <a:t>Before opening a case, shut down the system, unplug it, disconnect all cables, and press the power button to drain residual power</a:t>
            </a:r>
          </a:p>
          <a:p>
            <a:pPr eaLnBrk="1" hangingPunct="1"/>
            <a:r>
              <a:rPr lang="en-US" dirty="0" smtClean="0"/>
              <a:t>An expansion card fits in a slot on the motherboard and is anchored to the case by a single screw or clip</a:t>
            </a:r>
          </a:p>
          <a:p>
            <a:pPr eaLnBrk="1" hangingPunct="1"/>
            <a:r>
              <a:rPr lang="en-US" dirty="0" smtClean="0"/>
              <a:t>Devices used to keep a processor and system cool include CPU coolers, fans, heat sinks, and liquid cooling</a:t>
            </a:r>
          </a:p>
        </p:txBody>
      </p:sp>
      <p:sp>
        <p:nvSpPr>
          <p:cNvPr id="71684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9pPr>
          </a:lstStyle>
          <a:p>
            <a:pPr eaLnBrk="1" hangingPunct="1"/>
            <a:r>
              <a:rPr lang="en-US" dirty="0" smtClean="0"/>
              <a:t>A+ Guide to Managing &amp; Maintaining Your PC, 8th Edition</a:t>
            </a:r>
            <a:endParaRPr lang="en-US" dirty="0"/>
          </a:p>
        </p:txBody>
      </p:sp>
      <p:sp>
        <p:nvSpPr>
          <p:cNvPr id="71685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9pPr>
          </a:lstStyle>
          <a:p>
            <a:pPr eaLnBrk="1" hangingPunct="1"/>
            <a:fld id="{00EF79FD-B377-445D-9375-6F1AF12ED7DA}" type="slidenum">
              <a:rPr lang="en-US" smtClean="0"/>
              <a:pPr eaLnBrk="1" hangingPunct="1"/>
              <a:t>53</a:t>
            </a:fld>
            <a:endParaRPr lang="en-US" dirty="0" smtClean="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Summary</a:t>
            </a:r>
          </a:p>
        </p:txBody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Liquid cooling system use liquids pumped through system to keep it cool</a:t>
            </a:r>
          </a:p>
          <a:p>
            <a:pPr eaLnBrk="1" hangingPunct="1"/>
            <a:r>
              <a:rPr lang="en-US" dirty="0" smtClean="0"/>
              <a:t>Important features of a power supply to consider when purchasing it are: form factor, wattage capacity, number and type of connectors, fan size, support dual video cards, and warranty</a:t>
            </a:r>
          </a:p>
          <a:p>
            <a:pPr eaLnBrk="1" hangingPunct="1"/>
            <a:r>
              <a:rPr lang="en-US" dirty="0" smtClean="0"/>
              <a:t>To decide on the wattage capacity of a power supply, add up the wattage requirements for all components and add 30 percent</a:t>
            </a:r>
          </a:p>
        </p:txBody>
      </p:sp>
      <p:sp>
        <p:nvSpPr>
          <p:cNvPr id="72708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9pPr>
          </a:lstStyle>
          <a:p>
            <a:pPr eaLnBrk="1" hangingPunct="1"/>
            <a:r>
              <a:rPr lang="en-US" dirty="0" smtClean="0"/>
              <a:t>A+ Guide to Managing &amp; Maintaining Your PC, 8th Edition</a:t>
            </a:r>
            <a:endParaRPr lang="en-US" dirty="0"/>
          </a:p>
        </p:txBody>
      </p:sp>
      <p:sp>
        <p:nvSpPr>
          <p:cNvPr id="7270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9pPr>
          </a:lstStyle>
          <a:p>
            <a:pPr eaLnBrk="1" hangingPunct="1"/>
            <a:fld id="{228A6085-6E98-4A22-B591-5320B22BEFCC}" type="slidenum">
              <a:rPr lang="en-US" smtClean="0"/>
              <a:pPr eaLnBrk="1" hangingPunct="1"/>
              <a:t>54</a:t>
            </a:fld>
            <a:endParaRPr lang="en-US" dirty="0" smtClean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2: Open the Computer Case and Examine the System</a:t>
            </a:r>
          </a:p>
        </p:txBody>
      </p:sp>
      <p:sp>
        <p:nvSpPr>
          <p:cNvPr id="1945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Back up important data</a:t>
            </a:r>
          </a:p>
          <a:p>
            <a:r>
              <a:rPr lang="en-US" dirty="0" smtClean="0"/>
              <a:t>Power down the system and unplug it</a:t>
            </a:r>
          </a:p>
          <a:p>
            <a:pPr lvl="1"/>
            <a:r>
              <a:rPr lang="en-US" dirty="0" smtClean="0"/>
              <a:t>Unplug other peripherals as well</a:t>
            </a:r>
          </a:p>
          <a:p>
            <a:r>
              <a:rPr lang="en-US" dirty="0" smtClean="0"/>
              <a:t>Press and hold the power button for 3 seconds</a:t>
            </a:r>
          </a:p>
          <a:p>
            <a:pPr lvl="1"/>
            <a:r>
              <a:rPr lang="en-US" dirty="0" smtClean="0"/>
              <a:t>This will drain the power supply</a:t>
            </a:r>
          </a:p>
          <a:p>
            <a:r>
              <a:rPr lang="en-US" dirty="0" smtClean="0"/>
              <a:t>Have a plastic bag or cup handy to hold screws</a:t>
            </a:r>
          </a:p>
          <a:p>
            <a:r>
              <a:rPr lang="en-US" dirty="0" smtClean="0"/>
              <a:t>Open the case cover</a:t>
            </a:r>
          </a:p>
          <a:p>
            <a:pPr lvl="1"/>
            <a:r>
              <a:rPr lang="en-US" dirty="0" smtClean="0"/>
              <a:t>Many newer cases require you to remove the faceplate first</a:t>
            </a:r>
          </a:p>
          <a:p>
            <a:pPr lvl="1"/>
            <a:r>
              <a:rPr lang="en-US" dirty="0" smtClean="0"/>
              <a:t>Some older cases require you to remove a side panel</a:t>
            </a:r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A+ Guide to Managing &amp; Maintaining Your PC, 8th Edition</a:t>
            </a:r>
            <a:endParaRPr lang="en-US" dirty="0"/>
          </a:p>
        </p:txBody>
      </p:sp>
      <p:sp>
        <p:nvSpPr>
          <p:cNvPr id="1946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9pPr>
          </a:lstStyle>
          <a:p>
            <a:pPr eaLnBrk="1" hangingPunct="1"/>
            <a:fld id="{A1DE3F58-F96C-4AB4-834E-5BD0E2C03135}" type="slidenum">
              <a:rPr lang="en-US" smtClean="0"/>
              <a:pPr eaLnBrk="1" hangingPunct="1"/>
              <a:t>6</a:t>
            </a:fld>
            <a:endParaRPr lang="en-US" dirty="0" smtClean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A+ Guide to Managing &amp; Maintaining Your PC, 8th Edition</a:t>
            </a:r>
            <a:endParaRPr lang="en-US" dirty="0"/>
          </a:p>
        </p:txBody>
      </p:sp>
      <p:sp>
        <p:nvSpPr>
          <p:cNvPr id="20485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9pPr>
          </a:lstStyle>
          <a:p>
            <a:pPr eaLnBrk="1" hangingPunct="1"/>
            <a:fld id="{A1DA9025-4597-46E6-8017-DA79369EA5DD}" type="slidenum">
              <a:rPr lang="en-US" smtClean="0"/>
              <a:pPr eaLnBrk="1" hangingPunct="1"/>
              <a:t>7</a:t>
            </a:fld>
            <a:endParaRPr lang="en-US" dirty="0" smtClean="0"/>
          </a:p>
        </p:txBody>
      </p:sp>
      <p:pic>
        <p:nvPicPr>
          <p:cNvPr id="1026" name="Picture 2" descr="C:\Users\Julie\Documents\DropBox\InstructorManuals\A+Hardware\Figures\Ch02\Figure 2-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7618" y="914400"/>
            <a:ext cx="3992563" cy="4452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981200" y="5715000"/>
            <a:ext cx="4993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Figure 2-2  </a:t>
            </a:r>
            <a:r>
              <a:rPr lang="en-US" dirty="0" smtClean="0"/>
              <a:t>Decide which side panel to remove</a:t>
            </a:r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A+ Guide to Managing &amp; Maintaining Your PC, 8th Edition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342FAC7-0F59-4E61-BD92-D284CF049289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pic>
        <p:nvPicPr>
          <p:cNvPr id="2050" name="Picture 2" descr="C:\Users\Julie\Documents\DropBox\InstructorManuals\A+Hardware\Figures\Ch02\Figure 2-3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1447800"/>
            <a:ext cx="4899056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371600" y="5334000"/>
            <a:ext cx="6532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Figure 2-3  </a:t>
            </a:r>
            <a:r>
              <a:rPr lang="en-US" dirty="0" smtClean="0"/>
              <a:t>Locate the screws that hold the side panel in place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49721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A+ Guide to Managing &amp; Maintaining Your PC, 8th Edition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342FAC7-0F59-4E61-BD92-D284CF049289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pic>
        <p:nvPicPr>
          <p:cNvPr id="3074" name="Picture 2" descr="C:\Users\Julie\Documents\DropBox\InstructorManuals\A+Hardware\Figures\Ch02\Figure 2-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1219200"/>
            <a:ext cx="5181600" cy="3668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249501" y="5334000"/>
            <a:ext cx="6340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Figure 2-4  </a:t>
            </a:r>
            <a:r>
              <a:rPr lang="en-US" dirty="0" smtClean="0"/>
              <a:t>On this system, clips hold the side panel in place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2037553"/>
      </p:ext>
    </p:extLst>
  </p:cSld>
  <p:clrMapOvr>
    <a:masterClrMapping/>
  </p:clrMapOvr>
</p:sld>
</file>

<file path=ppt/theme/theme1.xml><?xml version="1.0" encoding="utf-8"?>
<a:theme xmlns:a="http://schemas.openxmlformats.org/drawingml/2006/main" name="1_Default Design">
  <a:themeElements>
    <a:clrScheme name="1_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3_Default Design">
  <a:themeElements>
    <a:clrScheme name="3_Default Design 8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FFFFFF"/>
      </a:accent1>
      <a:accent2>
        <a:srgbClr val="3333CC"/>
      </a:accent2>
      <a:accent3>
        <a:srgbClr val="FFFFFF"/>
      </a:accent3>
      <a:accent4>
        <a:srgbClr val="000000"/>
      </a:accent4>
      <a:accent5>
        <a:srgbClr val="FFFFFF"/>
      </a:accent5>
      <a:accent6>
        <a:srgbClr val="2D2DB9"/>
      </a:accent6>
      <a:hlink>
        <a:srgbClr val="FFFFFF"/>
      </a:hlink>
      <a:folHlink>
        <a:srgbClr val="B2B2B2"/>
      </a:folHlink>
    </a:clrScheme>
    <a:fontScheme name="3_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3_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Default Design 8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FFFF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FFFFFF"/>
        </a:accent5>
        <a:accent6>
          <a:srgbClr val="2D2DB9"/>
        </a:accent6>
        <a:hlink>
          <a:srgbClr val="FFFF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2908</Words>
  <Application>Microsoft Office PowerPoint</Application>
  <PresentationFormat>On-screen Show (4:3)</PresentationFormat>
  <Paragraphs>344</Paragraphs>
  <Slides>54</Slides>
  <Notes>4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54</vt:i4>
      </vt:variant>
    </vt:vector>
  </HeadingPairs>
  <TitlesOfParts>
    <vt:vector size="56" baseType="lpstr">
      <vt:lpstr>1_Default Design</vt:lpstr>
      <vt:lpstr>3_Default Design</vt:lpstr>
      <vt:lpstr>A+ Guide to Managing &amp; Maintaining Your PC, 8th Edition </vt:lpstr>
      <vt:lpstr>Objectives</vt:lpstr>
      <vt:lpstr>How to Work Inside a Computer Case</vt:lpstr>
      <vt:lpstr>Step 1: Plan and Organize Your Work</vt:lpstr>
      <vt:lpstr>Step 1: Plan and Organize Your Work</vt:lpstr>
      <vt:lpstr>Step 2: Open the Computer Case and Examine the System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Step 2: Open the Computer Case and Examine the System</vt:lpstr>
      <vt:lpstr>PowerPoint Presentation</vt:lpstr>
      <vt:lpstr>Step 3: Remove Expansion Cards</vt:lpstr>
      <vt:lpstr>PowerPoint Presentation</vt:lpstr>
      <vt:lpstr>Step 3: Remove Expansion Cards</vt:lpstr>
      <vt:lpstr>Step 4: Remove the Motherboard, Power Supply, and Drives</vt:lpstr>
      <vt:lpstr>Step 4: Remove the Motherboard, Power Supply, and Drives</vt:lpstr>
      <vt:lpstr>PowerPoint Presentation</vt:lpstr>
      <vt:lpstr>Step 4: Remove the Motherboard, Power Supply, and Drives</vt:lpstr>
      <vt:lpstr>PowerPoint Presentation</vt:lpstr>
      <vt:lpstr>Step 4: Remove the Motherboard, Power Supply, and Drives</vt:lpstr>
      <vt:lpstr>PowerPoint Presentation</vt:lpstr>
      <vt:lpstr>PowerPoint Presentation</vt:lpstr>
      <vt:lpstr>PowerPoint Presentation</vt:lpstr>
      <vt:lpstr>Steps to Put a Computer Back Together</vt:lpstr>
      <vt:lpstr>PowerPoint Presentation</vt:lpstr>
      <vt:lpstr>Steps to Put a Computer Back Together</vt:lpstr>
      <vt:lpstr>PowerPoint Presentation</vt:lpstr>
      <vt:lpstr>PowerPoint Presentation</vt:lpstr>
      <vt:lpstr>Steps to Put a Computer Back Together</vt:lpstr>
      <vt:lpstr>PowerPoint Presentation</vt:lpstr>
      <vt:lpstr>PowerPoint Presentation</vt:lpstr>
      <vt:lpstr>Steps to Put a Computer Back Together</vt:lpstr>
      <vt:lpstr>Steps to Put a Computer Back Together</vt:lpstr>
      <vt:lpstr>Cooling Methods and Devices</vt:lpstr>
      <vt:lpstr>Processor Coolers, Fans, and Heat Sinks</vt:lpstr>
      <vt:lpstr>PowerPoint Presentation</vt:lpstr>
      <vt:lpstr>Processor Coolers, Fans, and Heat Sinks</vt:lpstr>
      <vt:lpstr>PowerPoint Presentation</vt:lpstr>
      <vt:lpstr>PowerPoint Presentation</vt:lpstr>
      <vt:lpstr>Case Fans and Other Fans and Heat Sinks</vt:lpstr>
      <vt:lpstr>PowerPoint Presentation</vt:lpstr>
      <vt:lpstr>Case Fans and Other Fans and Heat Sinks</vt:lpstr>
      <vt:lpstr>Liquid Cooling Systems</vt:lpstr>
      <vt:lpstr>Dealing With Dust</vt:lpstr>
      <vt:lpstr>Selecting a Power Supply</vt:lpstr>
      <vt:lpstr>Types and Characteristics of Power Supplies</vt:lpstr>
      <vt:lpstr>How to Calculate Wattage Capacity</vt:lpstr>
      <vt:lpstr>PowerPoint Presentation</vt:lpstr>
      <vt:lpstr>Summary</vt:lpstr>
      <vt:lpstr>Summary</vt:lpstr>
    </vt:vector>
  </TitlesOfParts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443</cp:revision>
  <dcterms:created xsi:type="dcterms:W3CDTF">2009-09-28T15:58:36Z</dcterms:created>
  <dcterms:modified xsi:type="dcterms:W3CDTF">2012-11-30T01:53:30Z</dcterms:modified>
</cp:coreProperties>
</file>